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57" r:id="rId6"/>
    <p:sldId id="296" r:id="rId7"/>
    <p:sldId id="303" r:id="rId8"/>
    <p:sldId id="305" r:id="rId9"/>
    <p:sldId id="306" r:id="rId10"/>
    <p:sldId id="312" r:id="rId11"/>
    <p:sldId id="311" r:id="rId12"/>
    <p:sldId id="310" r:id="rId13"/>
    <p:sldId id="313" r:id="rId14"/>
    <p:sldId id="314" r:id="rId15"/>
    <p:sldId id="322" r:id="rId16"/>
    <p:sldId id="315" r:id="rId17"/>
    <p:sldId id="323" r:id="rId18"/>
    <p:sldId id="321" r:id="rId19"/>
    <p:sldId id="324" r:id="rId20"/>
    <p:sldId id="298" r:id="rId21"/>
    <p:sldId id="317" r:id="rId22"/>
    <p:sldId id="318" r:id="rId23"/>
    <p:sldId id="319" r:id="rId24"/>
    <p:sldId id="320" r:id="rId25"/>
    <p:sldId id="309" r:id="rId26"/>
    <p:sldId id="308" r:id="rId27"/>
    <p:sldId id="307" r:id="rId28"/>
    <p:sldId id="325" r:id="rId29"/>
    <p:sldId id="327" r:id="rId30"/>
    <p:sldId id="289" r:id="rId31"/>
    <p:sldId id="290" r:id="rId32"/>
    <p:sldId id="291" r:id="rId33"/>
    <p:sldId id="301" r:id="rId34"/>
    <p:sldId id="328" r:id="rId35"/>
    <p:sldId id="302" r:id="rId36"/>
    <p:sldId id="299" r:id="rId37"/>
    <p:sldId id="300" r:id="rId38"/>
    <p:sldId id="294" r:id="rId39"/>
    <p:sldId id="262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ECA"/>
    <a:srgbClr val="EEB000"/>
    <a:srgbClr val="E86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CF097-47F2-47E1-98CD-834156A0B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D352D3-F680-4B7F-A236-7AAD829B2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056076-0A15-4480-9F54-63759958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2E8DBD-90DD-449A-BF29-03A46FAE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F16EDE-3849-4293-8A6D-42DADAA4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63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01BDB-E9BE-4AB8-A714-9C60372F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DB4297-43D1-419D-B7AD-6344AD52E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74BD3-C15B-4B03-91BD-CF8F5B0F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1A6D5F-EDF5-4B79-83C1-750DECC3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32FBD1-9FDA-44E4-8404-ED5AED83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30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20B96C-C821-4D28-8E74-2C8DD4F35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B39E1F-5CC9-4E85-9732-4F73FC009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6894B9-82FD-43C6-83A8-55AAB1D5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4CA51B-1014-420B-9FBC-5D3B9305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E5F1F-CF8B-4467-800D-24A0A265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95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16DB8-F08B-44A2-8C46-2E775CD8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D9A7B2-7736-4A12-A784-9747C56C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142EDE-05A8-4520-B481-143814D9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94C64-8A29-4AD3-B112-308E1855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AAC23-E28B-4EFE-9E39-7163CDCD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68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1168D-264D-49BD-8F87-9D52E75B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1726DF-92D1-4F6F-858A-34A39DF3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9E70A7-1B87-4A39-BBD6-F5EB99EA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00581-757F-4745-85B5-9A0AA7A6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D3E21-D3F9-442A-A159-38527005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80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75786-24D0-4B28-9E5F-3FD6744A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429C7-B8B2-4C45-B4FE-CFEA5D8F7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EC5EE4-EE73-47AA-B030-D48E0A03C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767155-63D9-4BEE-9A8B-B41B086A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E510AE-AA77-4F5C-A569-9DE45529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B2268F-9652-4AEE-8596-F8DAF56C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4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11A6B-4FCF-4F07-B39B-5707AA14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E22D6E-D87F-41B1-A90E-81A15863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E5F9F4-3D1C-4726-AEBA-CE25CE7E1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98605D-5C37-4267-A1D1-77A867533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6DB2FC-B94F-486E-A96A-D9F295CBD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F17F23-FFE7-47FE-A03C-289B7C61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B9C4C4-5A9D-4EC8-BE20-CF0BAD1FF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6A1579-F584-40B7-910A-8AD22368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95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58748-33B3-4B3A-8A0A-7466219C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08A994-C8E7-46EA-8C56-0F3847B5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9A168C-5500-49CC-921E-6F28BDD8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273DDB-B70E-42A2-9031-68F65A5C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57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382024-57B4-4838-B109-FA111515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F1AF75-E2D5-4700-B5DB-E34F4556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D99E5A-CF9A-49B9-BE73-EEF8490D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06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D70C2-AAFF-4F71-9ACF-9357E64B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5DD8B3-C9E0-4E59-8B07-7E1C6A51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2D7BFC-40AA-4E29-A8A3-E47BEF7D6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A0D6C0-DA4D-425F-8D09-FE48C959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D0A0F4-C472-49A4-9A93-299F604E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052479-D5D7-48D8-A98C-91648A44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4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681C3-BBEA-475A-B578-E709D183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649060-0A51-4B1C-B0EE-C14A541EF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DA9EE4-067B-4BC1-A2F9-58343264D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D43257-87E1-4C7E-9B2C-8464527F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54B25F-BC4C-4C90-8223-1EE96B89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B09CAF-6916-4A3A-8CB5-5606CF8D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7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5B2B3F7-511B-4170-83E5-8A257C16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12CFD-F8F2-40FC-84EB-4291E1B4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9D3FA2-8873-4890-AAE4-72FFDE30C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B9397-A4BC-4236-AC01-413E0E5CD8E1}" type="datetimeFigureOut">
              <a:rPr lang="fr-BE" smtClean="0"/>
              <a:t>19/01/2025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0DD43F-514B-4424-B487-6C23746B5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44C5E-6121-4041-9619-C5CF66162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28DE-2E36-4606-81DA-27462C7D129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62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assinefe-bw.be/sant---3e-dition-s-ance-d-information--745--singl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Peut être une image de 2 personnes et texte">
            <a:extLst>
              <a:ext uri="{FF2B5EF4-FFF2-40B4-BE49-F238E27FC236}">
                <a16:creationId xmlns:a16="http://schemas.microsoft.com/office/drawing/2014/main" id="{113F85FB-8DA7-BAC6-16BF-EA3AFD698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" r="-2" b="485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D6A23F-934D-47C2-9A2F-5EBABA2CC61B}"/>
              </a:ext>
            </a:extLst>
          </p:cNvPr>
          <p:cNvSpPr txBox="1"/>
          <p:nvPr/>
        </p:nvSpPr>
        <p:spPr>
          <a:xfrm>
            <a:off x="6394249" y="3724452"/>
            <a:ext cx="6087332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OA du 20/01/2025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5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9080D6-B314-7527-5B02-871C98F7F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" b="-1"/>
          <a:stretch/>
        </p:blipFill>
        <p:spPr>
          <a:xfrm>
            <a:off x="689881" y="1539641"/>
            <a:ext cx="4707572" cy="200976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62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8B799-C6E5-AF3D-BBFE-A48FDC97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17F10A-5A4A-0075-3B5E-054351F0E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3B41DA-671C-F1B5-8AA7-048B4114A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F5C8581-FAA7-8523-C04C-59774D8E5953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3E7CF6D-2C52-45DB-C3D7-D491F13C5F72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040B17-A650-2328-50DE-657C58DCE78E}"/>
              </a:ext>
            </a:extLst>
          </p:cNvPr>
          <p:cNvSpPr txBox="1"/>
          <p:nvPr/>
        </p:nvSpPr>
        <p:spPr>
          <a:xfrm>
            <a:off x="846896" y="1407187"/>
            <a:ext cx="104982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</a:rPr>
              <a:t>Projets mentionnés</a:t>
            </a:r>
          </a:p>
          <a:p>
            <a:endParaRPr lang="fr-BE" sz="2400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BE" sz="2400" b="1" dirty="0"/>
              <a:t>ASD (Santé Menta</a:t>
            </a:r>
            <a:r>
              <a:rPr lang="fr-BE" sz="2400" dirty="0"/>
              <a:t>l</a:t>
            </a:r>
            <a:r>
              <a:rPr lang="fr-BE" sz="2400" b="1" dirty="0"/>
              <a:t>e - Fondation Roi Baudouin):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Soutien au personnel</a:t>
            </a:r>
          </a:p>
          <a:p>
            <a:endParaRPr lang="fr-BE" sz="24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BE" sz="2400" b="1" dirty="0"/>
              <a:t>Projet en construction (Fondation Roi Baudouin):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Développement du réseau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Soutien au personnel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Création d'outils et procédures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400" dirty="0"/>
              <a:t>Équipe de référents en santé mentale</a:t>
            </a:r>
          </a:p>
          <a:p>
            <a:endParaRPr lang="fr-BE" sz="24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BE" sz="2400" b="1" dirty="0"/>
              <a:t>Collaboration avec </a:t>
            </a:r>
            <a:r>
              <a:rPr lang="fr-BE" sz="2400" b="1" dirty="0" err="1"/>
              <a:t>Brussano</a:t>
            </a:r>
            <a:endParaRPr lang="fr-BE" sz="2400" b="1" dirty="0"/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2397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998ED-95FB-8CFC-B8F6-2C72B40A6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86D7A70-FBF0-5CDE-3A19-654448FD5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753A77-BC2E-567C-DFAA-174A85B52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03BDEB-62EE-F312-11C1-2B881F907EA2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416C835-B609-7380-C138-6062131692EC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1529FD-3029-F3F9-4583-FFB2C2EE9E2C}"/>
              </a:ext>
            </a:extLst>
          </p:cNvPr>
          <p:cNvSpPr txBox="1"/>
          <p:nvPr/>
        </p:nvSpPr>
        <p:spPr>
          <a:xfrm>
            <a:off x="327991" y="1407187"/>
            <a:ext cx="11628783" cy="545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Avez-vous d'autres attentes pour le colloque ?</a:t>
            </a:r>
          </a:p>
          <a:p>
            <a:r>
              <a:rPr lang="fr-BE" sz="2400" b="1" kern="100" dirty="0">
                <a:solidFill>
                  <a:schemeClr val="accent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=&gt; </a:t>
            </a:r>
            <a:r>
              <a:rPr lang="fr-BE" sz="2400" b="1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18 réponses : classées de la plus citée à la moins citée :</a:t>
            </a:r>
          </a:p>
          <a:p>
            <a:endParaRPr lang="fr-BE" b="1" kern="100" dirty="0">
              <a:solidFill>
                <a:schemeClr val="accent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Non / Pas spécifiquement / Pas particulièrement : 9 réponses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Avoir un récapitulatif papier des informations pour s'adapter aux troubles mentaux et réagir adéquatement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Ressortir avec les outils nécessaires pour faire face aux problèmes de santé mentale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Présentation de ressources extérieures, notamment des services qui peuvent accompagner les équipes de terrain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Que le colloque apporte plus de connaissances et d'informations sur les maladies mentales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Mettre en avant l'importance de l'échange d'informations et du travail en interdisciplinarité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Recevoir des informations concrètes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Comment agir lorsque le bénéficiaire modifie son comportement ou "détricote" les solutions mises en place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Rappeler l'existence de services pour améliorer le confort et la sécurité des personnes âgées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BE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fr-BE" sz="1800" kern="0" dirty="0">
                <a:effectLst/>
                <a:ea typeface="Times New Roman" panose="02020603050405020304" pitchFamily="18" charset="0"/>
              </a:rPr>
              <a:t>  Un état des lieux des réseaux et services existants comme relais pour les bénéficiaires et pour anciennes les équipes</a:t>
            </a:r>
            <a:endParaRPr lang="fr-BE" dirty="0"/>
          </a:p>
          <a:p>
            <a:r>
              <a:rPr lang="fr-BE" sz="1800" b="1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08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16954-28C4-DC15-33A3-269AF7D8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F2FDCC-0908-690B-2C23-2AE5C56B3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D749EE-84F6-4124-AA51-39BAFE7F7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1097515-8EF3-8732-037E-8A8C4AD3AF0A}"/>
              </a:ext>
            </a:extLst>
          </p:cNvPr>
          <p:cNvSpPr txBox="1"/>
          <p:nvPr/>
        </p:nvSpPr>
        <p:spPr>
          <a:xfrm>
            <a:off x="3101010" y="-78105"/>
            <a:ext cx="9438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Etat d’avancement et propositions Cc les modalités pratiques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088C270-EF51-BCB5-DDFE-33E20AB607BB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2762C5-07E8-5378-4413-C764616C7BCD}"/>
              </a:ext>
            </a:extLst>
          </p:cNvPr>
          <p:cNvSpPr txBox="1"/>
          <p:nvPr/>
        </p:nvSpPr>
        <p:spPr>
          <a:xfrm>
            <a:off x="1053548" y="2528525"/>
            <a:ext cx="11131826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3600" dirty="0"/>
              <a:t>Propositions relatives aux modalités pratiques en vue de l’organisation du Colloque AsSAF 2025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D26244-7E5D-A2AF-F219-49726A0E08DA}"/>
              </a:ext>
            </a:extLst>
          </p:cNvPr>
          <p:cNvSpPr txBox="1"/>
          <p:nvPr/>
        </p:nvSpPr>
        <p:spPr>
          <a:xfrm>
            <a:off x="6619461" y="1225456"/>
            <a:ext cx="51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Mr Fabian Genard, FASD</a:t>
            </a:r>
          </a:p>
        </p:txBody>
      </p:sp>
    </p:spTree>
    <p:extLst>
      <p:ext uri="{BB962C8B-B14F-4D97-AF65-F5344CB8AC3E}">
        <p14:creationId xmlns:p14="http://schemas.microsoft.com/office/powerpoint/2010/main" val="5976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816C4-0E93-E285-0C84-563C100F7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9C6A93-B1E5-138F-4033-1341ABB1C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D6D0D1-33D8-3217-04C4-19B2CB8DA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075C3C-9459-93A6-7133-A0667DEF0BAA}"/>
              </a:ext>
            </a:extLst>
          </p:cNvPr>
          <p:cNvSpPr txBox="1"/>
          <p:nvPr/>
        </p:nvSpPr>
        <p:spPr>
          <a:xfrm>
            <a:off x="3101010" y="-78105"/>
            <a:ext cx="9438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Etat d’avancement et propositions Cc les modalités pratiques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49BD834-8296-5628-8264-30AEDA116400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F253C6-C4D3-97AD-47B0-B47EE9FD2C62}"/>
              </a:ext>
            </a:extLst>
          </p:cNvPr>
          <p:cNvSpPr txBox="1"/>
          <p:nvPr/>
        </p:nvSpPr>
        <p:spPr>
          <a:xfrm>
            <a:off x="530087" y="1522573"/>
            <a:ext cx="11131826" cy="471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Thèmes</a:t>
            </a:r>
            <a:r>
              <a:rPr lang="fr-BE" sz="2400" b="1" kern="100" dirty="0">
                <a:cs typeface="Times New Roman" panose="02020603050405020304" pitchFamily="18" charset="0"/>
              </a:rPr>
              <a:t> : Prise en charge par les SAFA de bénéficiaires souffrants de troubles en santé mentale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fr-BE" sz="500" b="1" kern="100" dirty="0"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2 objectifs : </a:t>
            </a:r>
          </a:p>
          <a:p>
            <a:pPr marL="8001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400" b="1" kern="100" dirty="0">
                <a:cs typeface="Times New Roman" panose="02020603050405020304" pitchFamily="18" charset="0"/>
              </a:rPr>
              <a:t>Compréhension des principaux troubles et leurs impacts dans nos prises en charge </a:t>
            </a:r>
          </a:p>
          <a:p>
            <a:pPr marL="8001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400" b="1" kern="100" dirty="0">
                <a:cs typeface="Times New Roman" panose="02020603050405020304" pitchFamily="18" charset="0"/>
              </a:rPr>
              <a:t>Coordination entre les services + Présentation de projets en cours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fr-BE" sz="1000" b="1" kern="100" dirty="0">
              <a:cs typeface="Times New Roman" panose="02020603050405020304" pitchFamily="18" charset="0"/>
            </a:endParaRPr>
          </a:p>
          <a:p>
            <a:pPr marL="449580" algn="just"/>
            <a:r>
              <a:rPr lang="fr-BE" sz="2400" b="1" u="sng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Public cible : </a:t>
            </a:r>
            <a:r>
              <a:rPr lang="fr-BE" sz="2400" b="1" kern="100" dirty="0">
                <a:cs typeface="Times New Roman" panose="02020603050405020304" pitchFamily="18" charset="0"/>
              </a:rPr>
              <a:t>Travailleurs sociaux (Proposition de limiter à 2 personnes par SAFA)</a:t>
            </a:r>
          </a:p>
          <a:p>
            <a:pPr marL="449580" algn="just"/>
            <a:endParaRPr lang="fr-BE" sz="2400" b="1" kern="100" dirty="0">
              <a:cs typeface="Times New Roman" panose="02020603050405020304" pitchFamily="18" charset="0"/>
            </a:endParaRPr>
          </a:p>
          <a:p>
            <a:pPr marL="449580" algn="just"/>
            <a:r>
              <a:rPr lang="fr-BE" sz="2400" b="1" u="sng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Localisation : </a:t>
            </a:r>
            <a:r>
              <a:rPr lang="fr-BE" sz="2400" b="1" kern="100" dirty="0">
                <a:cs typeface="Times New Roman" panose="02020603050405020304" pitchFamily="18" charset="0"/>
              </a:rPr>
              <a:t>Namur</a:t>
            </a:r>
          </a:p>
          <a:p>
            <a:pPr marL="449580" algn="just"/>
            <a:endParaRPr lang="fr-BE" sz="1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B2FB8-0547-E6A8-06C7-535886D5A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1D915F-F789-72A4-2B1B-9645F0CBA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1366ED-26AC-35A7-405C-7DE31CA5DD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49E302-CA61-5288-C8F5-772CD785E3CA}"/>
              </a:ext>
            </a:extLst>
          </p:cNvPr>
          <p:cNvSpPr txBox="1"/>
          <p:nvPr/>
        </p:nvSpPr>
        <p:spPr>
          <a:xfrm>
            <a:off x="3101010" y="-78105"/>
            <a:ext cx="9438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Etat d’avancement et propositions Cc les modalités pratiques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EED49EC-9292-DAEA-363D-BAB75D75C595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518586-6B66-2F2F-8009-C9721DCFF8FF}"/>
              </a:ext>
            </a:extLst>
          </p:cNvPr>
          <p:cNvSpPr txBox="1"/>
          <p:nvPr/>
        </p:nvSpPr>
        <p:spPr>
          <a:xfrm>
            <a:off x="530087" y="1587792"/>
            <a:ext cx="11131826" cy="440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Agenda </a:t>
            </a:r>
            <a:r>
              <a:rPr lang="fr-BE" sz="2400" b="1" kern="100" dirty="0">
                <a:cs typeface="Times New Roman" panose="02020603050405020304" pitchFamily="18" charset="0"/>
              </a:rPr>
              <a:t>: 2ème semestre 2025.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sz="500" b="1" u="sng" kern="100" dirty="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sz="500" b="1" kern="100" dirty="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Modalités pratiques : </a:t>
            </a:r>
            <a:r>
              <a:rPr lang="fr-BE" sz="2400" b="1" kern="100" dirty="0">
                <a:cs typeface="Times New Roman" panose="02020603050405020304" pitchFamily="18" charset="0"/>
              </a:rPr>
              <a:t>Formation - Echanges - débats – Témoignages. 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400" b="1" u="sng" kern="100" dirty="0">
                <a:cs typeface="Times New Roman" panose="02020603050405020304" pitchFamily="18" charset="0"/>
              </a:rPr>
              <a:t>Partage de projet en cours </a:t>
            </a:r>
            <a:r>
              <a:rPr lang="fr-BE" sz="2400" b="1" kern="100" dirty="0">
                <a:cs typeface="Times New Roman" panose="02020603050405020304" pitchFamily="18" charset="0"/>
              </a:rPr>
              <a:t>: Demande aux SAFA des contributions envisageables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400" b="1" u="sng" kern="100" dirty="0">
                <a:cs typeface="Times New Roman" panose="02020603050405020304" pitchFamily="18" charset="0"/>
              </a:rPr>
              <a:t>Sélection d’intervenants </a:t>
            </a:r>
            <a:r>
              <a:rPr lang="fr-BE" sz="2400" b="1" kern="100" dirty="0">
                <a:cs typeface="Times New Roman" panose="02020603050405020304" pitchFamily="18" charset="0"/>
              </a:rPr>
              <a:t>: lien avec les fédération des secteurs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400" b="1" u="sng" kern="100" dirty="0">
                <a:cs typeface="Times New Roman" panose="02020603050405020304" pitchFamily="18" charset="0"/>
              </a:rPr>
              <a:t>Mise en réseau </a:t>
            </a:r>
            <a:r>
              <a:rPr lang="fr-BE" sz="2400" b="1" kern="100" dirty="0">
                <a:cs typeface="Times New Roman" panose="02020603050405020304" pitchFamily="18" charset="0"/>
              </a:rPr>
              <a:t>: Proposition de présence de Stands afin de permettre des échanges entre les participants lors des moments de pause.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400" b="1" u="sng" kern="100" dirty="0">
                <a:cs typeface="Times New Roman" panose="02020603050405020304" pitchFamily="18" charset="0"/>
              </a:rPr>
              <a:t>Communication </a:t>
            </a:r>
            <a:r>
              <a:rPr lang="fr-BE" sz="2400" b="1" kern="100" dirty="0">
                <a:cs typeface="Times New Roman" panose="02020603050405020304" pitchFamily="18" charset="0"/>
              </a:rPr>
              <a:t>: Réfléchir sur les outils de communication à mobiliser</a:t>
            </a:r>
          </a:p>
          <a:p>
            <a:pPr marL="0" lvl="1" algn="just">
              <a:lnSpc>
                <a:spcPct val="107000"/>
              </a:lnSpc>
              <a:spcAft>
                <a:spcPts val="800"/>
              </a:spcAft>
            </a:pPr>
            <a:endParaRPr lang="fr-BE" sz="500" b="1" kern="100" dirty="0"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Timing : Journée complète ?</a:t>
            </a:r>
          </a:p>
        </p:txBody>
      </p:sp>
    </p:spTree>
    <p:extLst>
      <p:ext uri="{BB962C8B-B14F-4D97-AF65-F5344CB8AC3E}">
        <p14:creationId xmlns:p14="http://schemas.microsoft.com/office/powerpoint/2010/main" val="1924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5F950-420A-1B57-B653-1EA7A8225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C147D6-D450-CBA3-67CC-A2112BCFE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37130E-7A60-21AC-1E5D-AEF3B4430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7BE682E-C26D-B5CB-A8AC-692ED342E23B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Budget à valider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893D4E8-AC07-0BA1-9D50-D165ED18828E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D0B47D-DE8D-DB56-C73B-3A822BE2CF83}"/>
              </a:ext>
            </a:extLst>
          </p:cNvPr>
          <p:cNvSpPr txBox="1"/>
          <p:nvPr/>
        </p:nvSpPr>
        <p:spPr>
          <a:xfrm>
            <a:off x="6619461" y="1225456"/>
            <a:ext cx="51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Mr Adrien Mathieu, UVCW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C60C80-F94E-60D9-9A45-BCE1A5048199}"/>
              </a:ext>
            </a:extLst>
          </p:cNvPr>
          <p:cNvSpPr txBox="1"/>
          <p:nvPr/>
        </p:nvSpPr>
        <p:spPr>
          <a:xfrm>
            <a:off x="317010" y="1490295"/>
            <a:ext cx="1078499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fr-BE" sz="2400" b="1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Budget à valider par l’OA   </a:t>
            </a:r>
          </a:p>
          <a:p>
            <a:pPr lvl="1" algn="just"/>
            <a:endParaRPr lang="fr-BE" sz="1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1925" lvl="1" indent="-342900" algn="just">
              <a:buFont typeface="Wingdings" panose="05000000000000000000" pitchFamily="2" charset="2"/>
              <a:buChar char="Ø"/>
            </a:pPr>
            <a:r>
              <a:rPr lang="fr-BE" sz="2400" b="1" kern="100" dirty="0">
                <a:cs typeface="Times New Roman" panose="02020603050405020304" pitchFamily="18" charset="0"/>
              </a:rPr>
              <a:t>Budget de 5.000 €</a:t>
            </a:r>
          </a:p>
          <a:p>
            <a:pPr marL="1700213" lvl="2" indent="-268288" algn="just">
              <a:buFont typeface="Symbol" panose="05050102010706020507" pitchFamily="18" charset="2"/>
              <a:buChar char=""/>
            </a:pPr>
            <a:r>
              <a:rPr lang="fr-BE" sz="2400" b="1" kern="100" dirty="0">
                <a:cs typeface="Times New Roman" panose="02020603050405020304" pitchFamily="18" charset="0"/>
              </a:rPr>
              <a:t>Réservation de salle</a:t>
            </a:r>
          </a:p>
          <a:p>
            <a:pPr marL="1700213" lvl="2" indent="-268288" algn="just">
              <a:buFont typeface="Symbol" panose="05050102010706020507" pitchFamily="18" charset="2"/>
              <a:buChar char=""/>
            </a:pPr>
            <a:r>
              <a:rPr lang="fr-BE" sz="2400" b="1" kern="100" dirty="0">
                <a:cs typeface="Times New Roman" panose="02020603050405020304" pitchFamily="18" charset="0"/>
              </a:rPr>
              <a:t>Intervenants</a:t>
            </a:r>
          </a:p>
          <a:p>
            <a:pPr marL="1700213" lvl="2" indent="-268288" algn="just">
              <a:buFont typeface="Symbol" panose="05050102010706020507" pitchFamily="18" charset="2"/>
              <a:buChar char=""/>
            </a:pPr>
            <a:r>
              <a:rPr lang="fr-BE" sz="2400" b="1" kern="100" dirty="0">
                <a:cs typeface="Times New Roman" panose="02020603050405020304" pitchFamily="18" charset="0"/>
              </a:rPr>
              <a:t>Catering</a:t>
            </a:r>
          </a:p>
          <a:p>
            <a:pPr marL="1431925" lvl="2" algn="just"/>
            <a:endParaRPr lang="fr-BE" sz="2400" b="1" kern="100" dirty="0">
              <a:cs typeface="Times New Roman" panose="02020603050405020304" pitchFamily="18" charset="0"/>
            </a:endParaRPr>
          </a:p>
          <a:p>
            <a:pPr marL="1431925" lvl="2" algn="just"/>
            <a:r>
              <a:rPr lang="fr-BE" sz="2400" b="1" kern="100" dirty="0">
                <a:cs typeface="Times New Roman" panose="02020603050405020304" pitchFamily="18" charset="0"/>
              </a:rPr>
              <a:t>Budget prélevé sur le solde de la subvention FRB (accord confirmé)</a:t>
            </a:r>
          </a:p>
          <a:p>
            <a:pPr marL="1431925" lvl="2" algn="just"/>
            <a:endParaRPr lang="fr-BE" sz="2400" b="1" kern="100" dirty="0">
              <a:cs typeface="Times New Roman" panose="02020603050405020304" pitchFamily="18" charset="0"/>
            </a:endParaRPr>
          </a:p>
          <a:p>
            <a:pPr marL="1431925" lvl="1" indent="-342900" algn="just">
              <a:buFont typeface="Wingdings" panose="05000000000000000000" pitchFamily="2" charset="2"/>
              <a:buChar char="Ø"/>
            </a:pPr>
            <a:r>
              <a:rPr lang="fr-BE" sz="2400" b="1" kern="100" dirty="0">
                <a:cs typeface="Times New Roman" panose="02020603050405020304" pitchFamily="18" charset="0"/>
              </a:rPr>
              <a:t>Pour éviter d’affecter de manière importante l’enveloppe FRB restante, proposition de demander une participation financière des services</a:t>
            </a:r>
          </a:p>
          <a:p>
            <a:pPr marL="1700213" lvl="2" indent="-268288" algn="just">
              <a:buFont typeface="Symbol" panose="05050102010706020507" pitchFamily="18" charset="2"/>
              <a:buChar char=""/>
            </a:pPr>
            <a:r>
              <a:rPr lang="fr-BE" sz="2400" b="1" kern="100" dirty="0">
                <a:cs typeface="Times New Roman" panose="02020603050405020304" pitchFamily="18" charset="0"/>
              </a:rPr>
              <a:t> Contribution par inscription de 20 à 50 €</a:t>
            </a:r>
          </a:p>
          <a:p>
            <a:pPr marL="1089025" lvl="1" algn="just"/>
            <a:r>
              <a:rPr lang="fr-BE" sz="2400" b="1" kern="100" dirty="0">
                <a:cs typeface="Times New Roman" panose="02020603050405020304" pitchFamily="18" charset="0"/>
              </a:rPr>
              <a:t>	</a:t>
            </a:r>
          </a:p>
          <a:p>
            <a:pPr marL="1431925" lvl="2" algn="just"/>
            <a:r>
              <a:rPr lang="fr-BE" sz="2400" b="1" kern="100" dirty="0">
                <a:cs typeface="Times New Roman" panose="02020603050405020304" pitchFamily="18" charset="0"/>
              </a:rPr>
              <a:t>Quid de la contribution raisonnable pour les services ?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endParaRPr lang="fr-BE" dirty="0">
              <a:solidFill>
                <a:schemeClr val="accent5">
                  <a:lumMod val="75000"/>
                </a:schemeClr>
              </a:solidFill>
              <a:latin typeface="Effra" panose="020B06030202030202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23EEE-786C-8060-2EC9-DF260451E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2B01AF-FF39-18FD-A653-34E156EB8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86D69D-DE5B-9BE4-F2E2-1BFE118893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1EB3F1E-B6BD-489F-7818-03BD9BC16150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 sz="40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Colloque AsSAF 2025</a:t>
            </a:r>
            <a:endParaRPr lang="fr-BE" sz="40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0D2A3CB-334F-1D20-AA53-828469BFF7B3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161F1D-35CF-0524-B084-B2897D0EE2E4}"/>
              </a:ext>
            </a:extLst>
          </p:cNvPr>
          <p:cNvSpPr txBox="1"/>
          <p:nvPr/>
        </p:nvSpPr>
        <p:spPr>
          <a:xfrm>
            <a:off x="356767" y="1615612"/>
            <a:ext cx="1078499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fr-BE" sz="2400" b="1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Débats et échanges au sein de l’OA </a:t>
            </a:r>
          </a:p>
          <a:p>
            <a:pPr lvl="1" algn="just"/>
            <a:endParaRPr lang="fr-BE" sz="1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1925" lvl="1" indent="-342900" algn="just">
              <a:buFont typeface="Wingdings" panose="05000000000000000000" pitchFamily="2" charset="2"/>
              <a:buChar char="Ø"/>
            </a:pPr>
            <a:r>
              <a:rPr lang="fr-BE" sz="2400" b="1" kern="100" dirty="0">
                <a:cs typeface="Times New Roman" panose="02020603050405020304" pitchFamily="18" charset="0"/>
              </a:rPr>
              <a:t>Quid des points d’attention, voir demande d’ajustement ?</a:t>
            </a:r>
          </a:p>
          <a:p>
            <a:pPr marL="1431925" lvl="1" indent="-342900" algn="just">
              <a:buFont typeface="Wingdings" panose="05000000000000000000" pitchFamily="2" charset="2"/>
              <a:buChar char="Ø"/>
            </a:pPr>
            <a:r>
              <a:rPr lang="fr-BE" sz="2400" b="1" kern="100" dirty="0">
                <a:cs typeface="Times New Roman" panose="02020603050405020304" pitchFamily="18" charset="0"/>
              </a:rPr>
              <a:t>Quid agenda pour la publication de l’évènement + calendrier au 2 </a:t>
            </a:r>
            <a:r>
              <a:rPr lang="fr-BE" sz="2400" b="1" kern="100" dirty="0" err="1">
                <a:cs typeface="Times New Roman" panose="02020603050405020304" pitchFamily="18" charset="0"/>
              </a:rPr>
              <a:t>ème</a:t>
            </a:r>
            <a:r>
              <a:rPr lang="fr-BE" sz="2400" b="1" kern="100" dirty="0">
                <a:cs typeface="Times New Roman" panose="02020603050405020304" pitchFamily="18" charset="0"/>
              </a:rPr>
              <a:t> semestre 2025 ?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endParaRPr lang="fr-BE" sz="24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lvl="1" algn="just"/>
            <a:r>
              <a:rPr lang="fr-BE" sz="2400" b="1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Décisions</a:t>
            </a:r>
          </a:p>
          <a:p>
            <a:pPr lvl="1" algn="just"/>
            <a:endParaRPr lang="fr-BE" sz="2400" b="1" kern="100" dirty="0">
              <a:cs typeface="Times New Roman" panose="02020603050405020304" pitchFamily="18" charset="0"/>
            </a:endParaRPr>
          </a:p>
          <a:p>
            <a:pPr marL="1431925" lvl="1" indent="-342900" algn="just">
              <a:buFont typeface="Wingdings" panose="05000000000000000000" pitchFamily="2" charset="2"/>
              <a:buChar char="Ø"/>
            </a:pPr>
            <a:r>
              <a:rPr lang="fr-BE" sz="2400" b="1" kern="100" dirty="0">
                <a:cs typeface="Times New Roman" panose="02020603050405020304" pitchFamily="18" charset="0"/>
              </a:rPr>
              <a:t>Validation des modalités pratiques et du budget</a:t>
            </a:r>
          </a:p>
          <a:p>
            <a:pPr marL="1431925" lvl="1" indent="-342900" algn="just">
              <a:buFont typeface="Wingdings" panose="05000000000000000000" pitchFamily="2" charset="2"/>
              <a:buChar char="Ø"/>
            </a:pPr>
            <a:r>
              <a:rPr lang="fr-BE" sz="2400" b="1" kern="100" dirty="0">
                <a:cs typeface="Times New Roman" panose="02020603050405020304" pitchFamily="18" charset="0"/>
              </a:rPr>
              <a:t>Quid si ok de valider en fédération le programme définitif</a:t>
            </a:r>
          </a:p>
          <a:p>
            <a:pPr lvl="1" algn="just"/>
            <a:endParaRPr lang="fr-BE" sz="24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845A51-7536-16C7-1F92-4AB23FF06A4E}"/>
              </a:ext>
            </a:extLst>
          </p:cNvPr>
          <p:cNvSpPr txBox="1"/>
          <p:nvPr/>
        </p:nvSpPr>
        <p:spPr>
          <a:xfrm>
            <a:off x="6619461" y="1225456"/>
            <a:ext cx="51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Bureau AsSAF</a:t>
            </a:r>
          </a:p>
        </p:txBody>
      </p:sp>
    </p:spTree>
    <p:extLst>
      <p:ext uri="{BB962C8B-B14F-4D97-AF65-F5344CB8AC3E}">
        <p14:creationId xmlns:p14="http://schemas.microsoft.com/office/powerpoint/2010/main" val="833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A72E0-9058-5C1A-8508-34CF74E42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D5B4B6-EBB5-BFB3-D652-C7880AFB6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8E9B59-CAB1-831A-E98E-34AA317EB2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8AA5A9D-D0EE-9902-D3D3-6D44D4C4D9B8}"/>
              </a:ext>
            </a:extLst>
          </p:cNvPr>
          <p:cNvSpPr txBox="1"/>
          <p:nvPr/>
        </p:nvSpPr>
        <p:spPr>
          <a:xfrm>
            <a:off x="3143076" y="391234"/>
            <a:ext cx="8304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BE" sz="40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Comité permanent WCA-IBEFE-SAFA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4EADA30-194B-9553-01CE-1CBCFEEB78E8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C829FD-E229-E0B2-557D-D517B2610948}"/>
              </a:ext>
            </a:extLst>
          </p:cNvPr>
          <p:cNvSpPr txBox="1"/>
          <p:nvPr/>
        </p:nvSpPr>
        <p:spPr>
          <a:xfrm>
            <a:off x="642026" y="1605064"/>
            <a:ext cx="10894978" cy="460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008F33-F317-4E8D-C07F-873F5C7A1F33}"/>
              </a:ext>
            </a:extLst>
          </p:cNvPr>
          <p:cNvSpPr txBox="1"/>
          <p:nvPr/>
        </p:nvSpPr>
        <p:spPr>
          <a:xfrm>
            <a:off x="856034" y="2004633"/>
            <a:ext cx="10591896" cy="4874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Etat d’avancement des différents axes de travail</a:t>
            </a:r>
          </a:p>
          <a:p>
            <a:endParaRPr lang="fr-BE" sz="3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Axe « recrutement » </a:t>
            </a:r>
            <a:endParaRPr lang="fr-BE" sz="3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Axe « formation » </a:t>
            </a:r>
            <a:endParaRPr lang="fr-BE" sz="3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Axe « communication » </a:t>
            </a:r>
            <a:endParaRPr lang="fr-BE" sz="3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36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Axe « Analyse » </a:t>
            </a:r>
            <a:endParaRPr lang="fr-BE" sz="3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031C3D-219F-6CA2-9C4D-8F0D40986ACB}"/>
              </a:ext>
            </a:extLst>
          </p:cNvPr>
          <p:cNvSpPr txBox="1"/>
          <p:nvPr/>
        </p:nvSpPr>
        <p:spPr>
          <a:xfrm>
            <a:off x="6619461" y="1225456"/>
            <a:ext cx="515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Mme Anne-Charlotte Fermant, FEDOM &amp; Mme Sandra Grandmont, FCSD</a:t>
            </a:r>
          </a:p>
        </p:txBody>
      </p:sp>
    </p:spTree>
    <p:extLst>
      <p:ext uri="{BB962C8B-B14F-4D97-AF65-F5344CB8AC3E}">
        <p14:creationId xmlns:p14="http://schemas.microsoft.com/office/powerpoint/2010/main" val="3001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B1B0D-64CE-04BD-C57F-14B046E05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B9FD0C-8BA9-4481-360F-D152EF795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B25F8A-5850-11F6-1B74-CF8547AD0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4C04A5-2287-11E4-14DA-B6431B70863A}"/>
              </a:ext>
            </a:extLst>
          </p:cNvPr>
          <p:cNvSpPr txBox="1"/>
          <p:nvPr/>
        </p:nvSpPr>
        <p:spPr>
          <a:xfrm>
            <a:off x="3232834" y="391234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4000" dirty="0">
                <a:solidFill>
                  <a:prstClr val="black"/>
                </a:solidFill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Rappel : Participants et objectifs </a:t>
            </a:r>
            <a:endParaRPr lang="fr-BE" sz="4000" dirty="0">
              <a:latin typeface="Eff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160936A-1DC2-1E33-65B0-FA6AF26A351B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9352F7-441F-248B-4455-ABDE4DA1470D}"/>
              </a:ext>
            </a:extLst>
          </p:cNvPr>
          <p:cNvSpPr txBox="1"/>
          <p:nvPr/>
        </p:nvSpPr>
        <p:spPr>
          <a:xfrm>
            <a:off x="530087" y="1605531"/>
            <a:ext cx="11131826" cy="4605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000" b="1" u="sng" kern="1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Objectifs du </a:t>
            </a:r>
            <a:r>
              <a:rPr lang="fr-BE" sz="2000" b="1" u="sng" dirty="0">
                <a:solidFill>
                  <a:schemeClr val="accent5">
                    <a:lumMod val="75000"/>
                  </a:schemeClr>
                </a:solidFill>
              </a:rPr>
              <a:t>Comité</a:t>
            </a:r>
            <a:r>
              <a:rPr lang="fr-BE" sz="20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b="1" u="sng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permanent WCA-IBEFE-Secteur SAFA </a:t>
            </a:r>
            <a:r>
              <a:rPr lang="fr-BE" sz="2000" b="1" u="sng" kern="1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:</a:t>
            </a:r>
            <a:endParaRPr lang="fr-BE" sz="2000" u="sng" kern="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000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Travailler sur l’attractivité et le recrutement afin de faire face à la pénurie croissante du métier AF</a:t>
            </a:r>
            <a:endParaRPr lang="fr-BE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000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Travailler sur la formation</a:t>
            </a:r>
            <a:endParaRPr lang="fr-BE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000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Travailler sur l’analyse et la communication</a:t>
            </a:r>
            <a:endParaRPr lang="fr-BE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000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Mieux faire connaitre et reconnaître le métier</a:t>
            </a:r>
            <a:endParaRPr lang="fr-BE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b="1" dirty="0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  <a:ea typeface="Calibri" panose="020F0502020204030204" pitchFamily="34" charset="0"/>
              <a:cs typeface="Effra" panose="020B0603020203020204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000" b="1" u="sng" kern="100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Partenaires du Comité permanent :</a:t>
            </a:r>
            <a:endParaRPr lang="fr-BE" sz="2000" u="sng" kern="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000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Fédérations d’employeurs : FASD – FEDOM – CPAS – CODEF – FCSD</a:t>
            </a:r>
            <a:endParaRPr lang="fr-BE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000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WCA (Forem)</a:t>
            </a:r>
            <a:endParaRPr lang="fr-BE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000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IBEFE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=&gt; dernier en date du Comité : 25/11/24</a:t>
            </a:r>
            <a:endParaRPr lang="fr-BE" sz="1200" b="1" kern="1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Effra" panose="020B06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67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B3E1-E0CD-5554-2B9B-F5633123C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99A758-1EED-1CBF-0CC1-EB708DA22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83618A-0CCB-D7AC-6E8A-127A16B9C8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4BA4F3-02A9-6112-C99D-672E4FD570CA}"/>
              </a:ext>
            </a:extLst>
          </p:cNvPr>
          <p:cNvSpPr txBox="1"/>
          <p:nvPr/>
        </p:nvSpPr>
        <p:spPr>
          <a:xfrm>
            <a:off x="3218575" y="368365"/>
            <a:ext cx="855118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4000" b="1" dirty="0">
                <a:solidFill>
                  <a:schemeClr val="accent5">
                    <a:lumMod val="75000"/>
                  </a:schemeClr>
                </a:solidFill>
                <a:effectLst/>
              </a:rPr>
              <a:t>Axe recrutement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776AA4E-4994-2447-6251-DB0CE7CBC09A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3AF300-71E9-5B5E-78EE-02AD0F17A835}"/>
              </a:ext>
            </a:extLst>
          </p:cNvPr>
          <p:cNvSpPr txBox="1"/>
          <p:nvPr/>
        </p:nvSpPr>
        <p:spPr>
          <a:xfrm>
            <a:off x="314405" y="1393337"/>
            <a:ext cx="11722216" cy="5067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solidFill>
                  <a:schemeClr val="accent5">
                    <a:lumMod val="75000"/>
                  </a:schemeClr>
                </a:solidFill>
                <a:effectLst/>
              </a:rPr>
              <a:t>Extraction et analyse de la réserve de main d’œuvre via le Forem </a:t>
            </a:r>
            <a:endParaRPr lang="fr-FR" sz="2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Données transmises par le Forem et présentées au secteur en date du 25-11-2024 en présence d’agents de l’AViQ. </a:t>
            </a:r>
            <a:endParaRPr lang="fr-BE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Cf. document </a:t>
            </a:r>
            <a:r>
              <a:rPr lang="fr-BE" sz="2000" kern="100" dirty="0" err="1">
                <a:effectLst/>
                <a:ea typeface="Calibri" panose="020F0502020204030204" pitchFamily="34" charset="0"/>
                <a:cs typeface="Effra" panose="020B0603020203020204"/>
              </a:rPr>
              <a:t>pdf</a:t>
            </a: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 en annexe à communiquer aux membres de l’OA</a:t>
            </a:r>
            <a:endParaRPr lang="fr-BE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BE" sz="2000" b="1" u="sng" kern="1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Effra" panose="020B0603020203020204"/>
              </a:rPr>
              <a:t>Analyse </a:t>
            </a:r>
            <a:r>
              <a:rPr lang="fr-BE" sz="2000" b="1" kern="1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Effra" panose="020B0603020203020204"/>
              </a:rPr>
              <a:t>:</a:t>
            </a:r>
            <a:endParaRPr lang="fr-BE" sz="2000" kern="1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Sur 1837 demandeurs d’emploi seul 768 candidats se sont positionnés uniquement sur les métiers AF ;</a:t>
            </a:r>
            <a:endParaRPr lang="fr-B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51,25% des demandeurs d’emploi non pas d’expérience dans le métier AF ;</a:t>
            </a:r>
            <a:endParaRPr lang="fr-B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Niveau d’étude : 22,65% ne renseignent pas leur niveau d’étude, et la majorité d’entre eux ont un niveau d’étude secondaire max.</a:t>
            </a:r>
            <a:endParaRPr lang="fr-B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50,3% se positionnent avec un permis de conduire, ce qui signifie qu’un DE sur 2 n’a pas le permis </a:t>
            </a: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  <a:sym typeface="Wingdings" panose="05000000000000000000" pitchFamily="2" charset="2"/>
              </a:rPr>
              <a:t></a:t>
            </a: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 impact lors de recrutement et donc la rapidité de l’engagement = frein majeur pour les employeurs</a:t>
            </a:r>
            <a:endParaRPr lang="fr-B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Qualification – Brevet – Visa – Certificat : </a:t>
            </a:r>
            <a:endParaRPr lang="fr-B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sur 100% de DE 71,5% ne renseigne pas un justificatif. </a:t>
            </a:r>
            <a:endParaRPr lang="fr-B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BE" sz="2000" kern="100" dirty="0">
                <a:effectLst/>
                <a:ea typeface="Calibri" panose="020F0502020204030204" pitchFamily="34" charset="0"/>
                <a:cs typeface="Effra" panose="020B0603020203020204"/>
              </a:rPr>
              <a:t>Concernant le visa aide-soignante : 1/10 ont le via d’aide-soignant et enregistré comme tel au SPF</a:t>
            </a:r>
            <a:endParaRPr lang="fr-BE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E2C2CA-846B-4178-9BBA-7CE65689B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097ADB-9219-46B2-9903-D4296C0F02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34C0272-28D0-4464-B6D5-3CDFBC341FEC}"/>
              </a:ext>
            </a:extLst>
          </p:cNvPr>
          <p:cNvSpPr txBox="1"/>
          <p:nvPr/>
        </p:nvSpPr>
        <p:spPr>
          <a:xfrm>
            <a:off x="3143076" y="391234"/>
            <a:ext cx="830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Ordre du jour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1E81BDC-45C7-42ED-AF93-2D904AE6BB09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522C2C-9611-DCC8-8A95-AF632492C322}"/>
              </a:ext>
            </a:extLst>
          </p:cNvPr>
          <p:cNvSpPr txBox="1"/>
          <p:nvPr/>
        </p:nvSpPr>
        <p:spPr>
          <a:xfrm>
            <a:off x="667376" y="1290742"/>
            <a:ext cx="11102379" cy="576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fr-BE" sz="24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Approbation du PV de l’OA du 29 mai 2024 </a:t>
            </a:r>
          </a:p>
          <a:p>
            <a:pPr marL="342900" indent="-342900">
              <a:buFont typeface="+mj-lt"/>
              <a:buAutoNum type="alphaLcPeriod"/>
            </a:pPr>
            <a:r>
              <a:rPr lang="fr-BE" sz="24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Colloque AsSAF 2025 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 (Gulcan) 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Etat d’avancement et propositions Cc les modalités pratiques (Fabian)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Budget à valider (Adrien)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Décision (Bureau)</a:t>
            </a:r>
            <a:endParaRPr lang="fr-BE" sz="20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fr-BE" sz="24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Comité permanent WCA-IBEFE-Secteur SAFA</a:t>
            </a:r>
          </a:p>
          <a:p>
            <a:pPr marL="742950" lvl="1" indent="-28575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Etat d’avancement des différents axes de travail (Anne-Charlotte et Sandra)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BE" sz="24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Forum des Métiers / Cité des Métiers 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</a:rPr>
              <a:t>Proposition de contribution des SAFA à Liège  (Anne-Charlotte et Sandra)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Proposition de contribution des SAFA au projet Xplore Job à Nivelles (Anne-Charlotte et Sandra)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BE" sz="24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Assemblée Générale 2025 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Organisation et modalités pratiques (Fabian)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Thématiques à valider (Fabian)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BE" sz="2400" strike="sngStrike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Cooptation </a:t>
            </a:r>
          </a:p>
          <a:p>
            <a:pPr marL="342900" lvl="0" indent="-342900">
              <a:buFont typeface="+mj-lt"/>
              <a:buAutoNum type="alphaLcPeriod"/>
            </a:pPr>
            <a:r>
              <a:rPr lang="fr-BE" sz="24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Calendrier 2025 (Sandra)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5B6B-E8F6-A3AB-C9E5-A5BDB8E02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81F69A-8854-847B-03F8-69650DCE0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92A129-E6E4-6B79-CD4B-6B9E420C7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006EB3C-26AE-9497-30BB-EB53B02AE592}"/>
              </a:ext>
            </a:extLst>
          </p:cNvPr>
          <p:cNvSpPr txBox="1"/>
          <p:nvPr/>
        </p:nvSpPr>
        <p:spPr>
          <a:xfrm>
            <a:off x="3218575" y="368365"/>
            <a:ext cx="855118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recrutement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0A35013-4AD0-EC9B-201C-2230A667B072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D22F47-CCEE-4FAA-7475-592DEF56A41F}"/>
              </a:ext>
            </a:extLst>
          </p:cNvPr>
          <p:cNvSpPr txBox="1"/>
          <p:nvPr/>
        </p:nvSpPr>
        <p:spPr>
          <a:xfrm>
            <a:off x="238539" y="1635236"/>
            <a:ext cx="11531216" cy="45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Extraction et analyse de la réserve de main d’œuvre via le Forem 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Analyse (suite) :</a:t>
            </a:r>
            <a:endParaRPr lang="fr-FR" sz="2000" b="1" u="sng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Sur 1837 DE : autant de CDD que de CDI – 17,4% sont souhaités par les DE ;</a:t>
            </a:r>
            <a:endParaRPr lang="fr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Type de contrat proposé par les employeurs : 65% </a:t>
            </a: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  <a:sym typeface="Wingdings" panose="05000000000000000000" pitchFamily="2" charset="2"/>
              </a:rPr>
              <a:t></a:t>
            </a: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 CDD</a:t>
            </a:r>
            <a:endParaRPr lang="fr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Régime de travail : on constate plus de 60% de travail à temps plein pour 40% de temps partiel chez les employeurs ;</a:t>
            </a:r>
            <a:endParaRPr lang="fr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Lieux de travail en Belgique : sur 1837 DE : </a:t>
            </a:r>
            <a:endParaRPr lang="fr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pour la province de Liège : on constate 70% d’emploi proposé par les employeurs &gt;&lt; 20% souhaité par les DE pour cette même province = manque de cohérence entre l’offre et la demande</a:t>
            </a:r>
            <a:endParaRPr lang="fr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60% positionné pour le métier AF pour la province du Hainaut pour 12% proposé par les employeurs</a:t>
            </a:r>
            <a:endParaRPr lang="fr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BE" sz="20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Classe d’âge répertoriant le plus de demandeurs d’emploi se situe entre 30 et 39 ans </a:t>
            </a:r>
            <a:endParaRPr lang="fr-B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8E67-EAA6-0BE2-496D-7F5148992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EBFF62-A493-56C9-58E0-E9531EFA0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8C2D3C-65C2-FFB1-994F-16D544C7D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35153DC-DDFF-92F0-A931-9116C97AD125}"/>
              </a:ext>
            </a:extLst>
          </p:cNvPr>
          <p:cNvSpPr txBox="1"/>
          <p:nvPr/>
        </p:nvSpPr>
        <p:spPr>
          <a:xfrm>
            <a:off x="3218575" y="368365"/>
            <a:ext cx="855118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recrutement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8A1685F-2B6A-C899-160E-82BBFE3184AE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BE4177-9998-9D96-3AA9-967D3A5DAEB1}"/>
              </a:ext>
            </a:extLst>
          </p:cNvPr>
          <p:cNvSpPr txBox="1"/>
          <p:nvPr/>
        </p:nvSpPr>
        <p:spPr>
          <a:xfrm>
            <a:off x="515178" y="1730131"/>
            <a:ext cx="11161643" cy="354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b="1" u="sng" dirty="0">
                <a:solidFill>
                  <a:schemeClr val="accent5">
                    <a:lumMod val="75000"/>
                  </a:schemeClr>
                </a:solidFill>
                <a:effectLst/>
              </a:rPr>
              <a:t>Travail visant à augmenter la robustesse des demandeurs d’emploi (GARMO)</a:t>
            </a:r>
            <a:endParaRPr lang="fr-BE" sz="2400" b="1" u="sng" kern="1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BE" sz="2400" kern="100" dirty="0">
                <a:effectLst/>
                <a:ea typeface="Calibri" panose="020F0502020204030204" pitchFamily="34" charset="0"/>
                <a:cs typeface="Effra" panose="020B0603020203020204"/>
              </a:rPr>
              <a:t>Un tel travail a été réalisé pour le secteur de la petite enfance, une même a été effectuée pour notre secteur</a:t>
            </a:r>
            <a:r>
              <a:rPr lang="fr-BE" sz="2400" b="1" u="sng" kern="100" dirty="0">
                <a:effectLst/>
                <a:ea typeface="Calibri" panose="020F0502020204030204" pitchFamily="34" charset="0"/>
                <a:cs typeface="Effra" panose="020B0603020203020204"/>
              </a:rPr>
              <a:t>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2400" kern="100" dirty="0">
                <a:effectLst/>
                <a:ea typeface="Calibri" panose="020F0502020204030204" pitchFamily="34" charset="0"/>
                <a:cs typeface="Effra" panose="020B0603020203020204"/>
              </a:rPr>
              <a:t>Demande au Forem de sonder le service Marketing 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BE" sz="2400" kern="100" dirty="0">
                <a:ea typeface="Calibri" panose="020F0502020204030204" pitchFamily="34" charset="0"/>
                <a:cs typeface="Effra" panose="020B0603020203020204"/>
              </a:rPr>
              <a:t>R</a:t>
            </a:r>
            <a:r>
              <a:rPr lang="fr-BE" sz="2400" kern="100" dirty="0">
                <a:effectLst/>
                <a:ea typeface="Calibri" panose="020F0502020204030204" pitchFamily="34" charset="0"/>
                <a:cs typeface="Effra" panose="020B0603020203020204"/>
              </a:rPr>
              <a:t>éponse du Forem : AViQ a le projet que les étudiants qui sortent de la formation AF obtiennent automatiquement leur immatriculation et dès lors, l’AViQ pourra communiquer tous les DE ayant déjà un n° d’immatriculation pour une meilleure visibilité des DE pouvant entrer rapidement dans une fonction.</a:t>
            </a:r>
            <a:endParaRPr lang="fr-BE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F5DF-3CE2-07CF-AD79-E12A3E66C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032B21-E735-17B4-AC8F-89E15576D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09A7C9-D278-9D82-E28C-C04DBAD25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052DA9-8C37-EA3A-C9A6-B1113CBB5A19}"/>
              </a:ext>
            </a:extLst>
          </p:cNvPr>
          <p:cNvSpPr txBox="1"/>
          <p:nvPr/>
        </p:nvSpPr>
        <p:spPr>
          <a:xfrm>
            <a:off x="3218575" y="368365"/>
            <a:ext cx="855118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recrutement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381A9F7-A257-6A8C-D152-09364D95A333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9EF399-AC6F-3146-8BEB-1C9CBD1BC519}"/>
              </a:ext>
            </a:extLst>
          </p:cNvPr>
          <p:cNvSpPr txBox="1"/>
          <p:nvPr/>
        </p:nvSpPr>
        <p:spPr>
          <a:xfrm>
            <a:off x="387626" y="1507480"/>
            <a:ext cx="11161644" cy="3839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Enquêtes Forem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2400" kern="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BE" sz="2400" b="1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E</a:t>
            </a:r>
            <a:r>
              <a:rPr lang="fr-BE" sz="24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nquête à destination des employeurs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 : a eu lieu durant le 1er semestre 2024 afin d’avoir une analyse des </a:t>
            </a:r>
            <a:r>
              <a:rPr lang="fr-BE" sz="2400" u="sng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difficultés de recrutement et alimenter les rencontres sectorielles et repartir des problématiques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 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BE" sz="2400" b="1" kern="100" dirty="0"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E</a:t>
            </a:r>
            <a:r>
              <a:rPr lang="fr-BE" sz="24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nquête à destination des demandeurs d’emploi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 : doit avoir lieu afin de </a:t>
            </a:r>
            <a:r>
              <a:rPr lang="fr-BE" sz="2400" u="sng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sonder les éducateurs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 qui seraient intéressés par une formation raccourcie pour devenir AF.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28A8C-B91F-A1C7-14D9-B5B522096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1733903-9B81-E638-02BA-5B92CE698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6E7AAFE-7567-6D5A-6FF4-2F3F02867C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97E1A75-2415-F06F-6DD3-246075C411E9}"/>
              </a:ext>
            </a:extLst>
          </p:cNvPr>
          <p:cNvSpPr txBox="1"/>
          <p:nvPr/>
        </p:nvSpPr>
        <p:spPr>
          <a:xfrm>
            <a:off x="3218575" y="368365"/>
            <a:ext cx="8551179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recrutement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F7841AE-CF42-49A0-D9BA-953E1A8060B9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3ACB69-04F3-9761-EF75-4FFB1AD29499}"/>
              </a:ext>
            </a:extLst>
          </p:cNvPr>
          <p:cNvSpPr txBox="1"/>
          <p:nvPr/>
        </p:nvSpPr>
        <p:spPr>
          <a:xfrm>
            <a:off x="422245" y="1585308"/>
            <a:ext cx="11347509" cy="4352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Rencontres sectorielles entre le Forem et le secteur SAFA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Timing</a:t>
            </a:r>
            <a:r>
              <a:rPr lang="fr-BE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:</a:t>
            </a: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Une </a:t>
            </a:r>
            <a:r>
              <a:rPr lang="fr-BE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demi-journée</a:t>
            </a: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, ce qui représente 10 conseillers du FOREM ;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Février – Mars 2025 </a:t>
            </a: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  <a:sym typeface="Wingdings" panose="05000000000000000000" pitchFamily="2" charset="2"/>
              </a:rPr>
              <a:t></a:t>
            </a:r>
            <a:r>
              <a:rPr lang="fr-BE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à confirmer par le Forem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Méthodologie</a:t>
            </a:r>
            <a:r>
              <a:rPr lang="fr-BE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:</a:t>
            </a: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Mode World Café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Mieux comprendre et répondre aux besoins spécifiques des entreprises SAFA en matière de recrutement ;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Améliorer l'attractivité des offres d'emploi du secteur SAFA ;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Lieu</a:t>
            </a:r>
            <a:r>
              <a:rPr lang="fr-BE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 : </a:t>
            </a: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territoire de Liège avec duplication dans d’autres territoires (Phase Test)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EE651-033D-FB1D-268A-B84B468B5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436E4E5-E010-3663-2B99-6525523DE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7FB0DA-7DF4-CAF2-7094-80FBB3C35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21E32A-F1CB-511D-22FB-F7ADBA266B43}"/>
              </a:ext>
            </a:extLst>
          </p:cNvPr>
          <p:cNvSpPr txBox="1"/>
          <p:nvPr/>
        </p:nvSpPr>
        <p:spPr>
          <a:xfrm>
            <a:off x="3218575" y="368365"/>
            <a:ext cx="855118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recrutement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E662428-6B11-5FC5-82EC-295F0EDB6A0B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6596FB-B697-948B-497E-0B1AE9143D2A}"/>
              </a:ext>
            </a:extLst>
          </p:cNvPr>
          <p:cNvSpPr txBox="1"/>
          <p:nvPr/>
        </p:nvSpPr>
        <p:spPr>
          <a:xfrm>
            <a:off x="535669" y="1393337"/>
            <a:ext cx="11112992" cy="4352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Rencontres sectorielles entre le Forem et le secteur SAFA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Nombre de personnes </a:t>
            </a:r>
            <a:r>
              <a:rPr lang="fr-BE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:</a:t>
            </a: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Déterminer le nombre pour réserver une salle de formation avec accès parking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Communiqué au Forem le nombre de services présents en lien avec le territoire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Déterminer le nombre de conseillers du Forem pouvant être présents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 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b="1" u="sng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Table ronde et thématique </a:t>
            </a:r>
            <a:r>
              <a:rPr lang="fr-BE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:</a:t>
            </a: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BE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Déterminer le nombre de table ronde et de thématique selon le nombre et la durée +</a:t>
            </a:r>
            <a:r>
              <a:rPr lang="fr-BE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Effra" panose="020B0603020203020204"/>
              </a:rPr>
              <a:t> méthodo de l'animation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7422E-8E10-8826-3AC1-D00FBE96D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20857E-BE46-CBC6-31D2-C05666FA5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E1ED7B-59B6-EBC2-EA6B-E9F0EFA599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7E3D223-A080-32EB-8A6A-842DCB0A9B1F}"/>
              </a:ext>
            </a:extLst>
          </p:cNvPr>
          <p:cNvSpPr txBox="1"/>
          <p:nvPr/>
        </p:nvSpPr>
        <p:spPr>
          <a:xfrm>
            <a:off x="3218575" y="368365"/>
            <a:ext cx="8551179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recrutement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878FBAA-CC71-9165-67B6-36F9A8CF77AC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3167C0-60DB-8549-01E4-E728B6FA7ABB}"/>
              </a:ext>
            </a:extLst>
          </p:cNvPr>
          <p:cNvSpPr txBox="1"/>
          <p:nvPr/>
        </p:nvSpPr>
        <p:spPr>
          <a:xfrm>
            <a:off x="422245" y="1585308"/>
            <a:ext cx="11347509" cy="433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Coup de poing pénurie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projet vise à former et à mettre à l'emploi des personnes disposant déjà du diplôme d'aide familiale mais nécessitant un "boost" pour répondre aux besoins spécifiques des employeurs.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sz="24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Dans ce projet, le Forem aide à recruter les profils recherchés grâce à la création d’une formation «</a:t>
            </a:r>
            <a:r>
              <a:rPr lang="fr-BE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 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sur mesure</a:t>
            </a:r>
            <a:r>
              <a:rPr lang="fr-BE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 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»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pour des demandeurs d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’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emploi. Cette formation permet aux stagiaires d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’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acqu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é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rir les comp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é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tences n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é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cessaires pour que l’employeur puisse l’engager par la suite. </a:t>
            </a: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compétences : savoir-être et savoir-faire restent encore à déterminer au sein de cette formation complémentaire.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D67BB-5FD0-4C54-643A-993D9B1A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E66F57D-42F7-997B-B70F-973A2E8DA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B33AB2-F67A-346F-3CEF-8DAE285EE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33EFEA9-92A1-D6FC-597F-5D7A65A9DEA6}"/>
              </a:ext>
            </a:extLst>
          </p:cNvPr>
          <p:cNvSpPr txBox="1"/>
          <p:nvPr/>
        </p:nvSpPr>
        <p:spPr>
          <a:xfrm>
            <a:off x="3218575" y="368365"/>
            <a:ext cx="8551179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recrutement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7EEFAD9-F985-5A11-515D-AB1C6FA55FF4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B15169-AB2B-B04F-DE5E-985D3E28A1DA}"/>
              </a:ext>
            </a:extLst>
          </p:cNvPr>
          <p:cNvSpPr txBox="1"/>
          <p:nvPr/>
        </p:nvSpPr>
        <p:spPr>
          <a:xfrm>
            <a:off x="422245" y="1585308"/>
            <a:ext cx="11347509" cy="4222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4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Coup de poing pénurie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entreprises volontaires doivent engager 80% des personnes qui ont réussi cette formation.</a:t>
            </a:r>
            <a:endParaRPr lang="fr-B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fr-BE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Concrètement, un ou plusieurs SAFA qui s’associent s’engagent dans le projet. </a:t>
            </a:r>
            <a:endParaRPr lang="fr-B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fr-BE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Les personnes cibles : personnes qui possèdent l’immatriculation AF, mais qui sont demandeurs d’emploi. </a:t>
            </a:r>
            <a:endParaRPr lang="fr-B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fr-BE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Le point négatif : c’est qu’un coup de poing pénurie ne peut comporter que 12 stagiaires maximum (et 8 minimum). Mais l’idée serait de faire un projet pilote dans un bassin, et si cela fonctionne bien, de faire d’autres projets coups de poing pénurie dans d’autres bassins. </a:t>
            </a:r>
            <a:endParaRPr lang="fr-BE" sz="2400" dirty="0">
              <a:ea typeface="Calibri" panose="020F0502020204030204" pitchFamily="34" charset="0"/>
              <a:cs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42681-DD98-F74E-1276-3FFE8FE69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3C59A7D5-728A-27EC-A29E-475BE0D30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5"/>
            <a:ext cx="120777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A8138D8-D5DD-46DF-43D0-D1F474E3E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2" y="530638"/>
            <a:ext cx="11001375" cy="560913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formation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fr-BE" sz="1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Rencontres avec les écoles de Promotion Sociale : </a:t>
            </a:r>
            <a:endParaRPr lang="fr-BE" sz="1600" b="1" u="sng" kern="1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Aptos" panose="020B0004020202020204" pitchFamily="34" charset="0"/>
              <a:ea typeface="Calibri" panose="020F0502020204030204" pitchFamily="34" charset="0"/>
              <a:cs typeface="Effra" panose="020B0603020203020204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6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L’objectif est de réfléchir aux modalités de mise en place d’une expérience pilote de formation AF raccourcie pour des publics spécifiques en collaboration avec la CSR de Huy : Educateur A1 ou A2 – Perspective entrée 2025</a:t>
            </a:r>
            <a:endParaRPr lang="fr-BE" sz="1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6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	Rappel : le Forem envisage une enquête à destination des demandeurs d’emplois.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sz="1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fr-BE" sz="1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Travail sur le turn-over des AS via le Forem Business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6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Problématique à déposer lors du prochain Comité d’Accompagnement des formations par l’</a:t>
            </a:r>
            <a:r>
              <a:rPr lang="fr-BE" sz="1600" kern="100" dirty="0" err="1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AViQ</a:t>
            </a:r>
            <a:endParaRPr lang="fr-BE" sz="1600" kern="1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Effra" panose="020B0603020203020204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sz="1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fr-BE" sz="1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Projet de Huy-Waremme : stages en réalité virtuelle – conclusion et suite du projet</a:t>
            </a:r>
            <a:endParaRPr lang="fr-BE" sz="1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6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Le projet fut un succès en 2024 et il est envisagé que celui-ci se duplique en 2025 dans d’autres bassins. D’autres bassins sont demandeurs, le bassin de Liège va renouveler cette expérience.</a:t>
            </a:r>
            <a:endParaRPr lang="fr-BE" sz="1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1600" i="1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A suivre…</a:t>
            </a:r>
            <a:endParaRPr lang="fr-BE" sz="16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2000" b="1" dirty="0">
              <a:solidFill>
                <a:srgbClr val="EEB000"/>
              </a:solidFill>
              <a:ea typeface="Calibri" panose="020F0502020204030204" pitchFamily="34" charset="0"/>
              <a:cs typeface="Effra" panose="020B0603020203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r-BE" sz="2000" b="1" dirty="0">
              <a:solidFill>
                <a:srgbClr val="EEB000"/>
              </a:solidFill>
              <a:ea typeface="Calibri" panose="020F0502020204030204" pitchFamily="34" charset="0"/>
              <a:cs typeface="Effra" panose="020B0603020203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fr-BE" i="1" u="sng" dirty="0">
              <a:solidFill>
                <a:srgbClr val="91CECA"/>
              </a:solidFill>
              <a:cs typeface="Effra" panose="020B0603020203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fr-BE" dirty="0">
              <a:ea typeface="Calibri" panose="020F0502020204030204" pitchFamily="34" charset="0"/>
              <a:cs typeface="Effra" panose="020B0603020203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3D21B47-5CC8-F369-2DEF-0527E9170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78" y="6247309"/>
            <a:ext cx="1266198" cy="5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F247F-2858-81F8-6CD4-70817645A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76BFDF93-D827-8F39-DE94-C0A2FA80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5"/>
            <a:ext cx="120777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CC6459C9-C82D-F325-22D2-A37B0DD71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2" y="530638"/>
            <a:ext cx="11001375" cy="560913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</a:t>
            </a:r>
            <a:r>
              <a:rPr lang="fr-BE" sz="20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communication</a:t>
            </a:r>
            <a:endParaRPr lang="fr-BE" sz="2000" b="1" i="1" u="sng" kern="100" dirty="0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fr-BE" sz="1800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Organisation de la semaine de l’aide à domicile </a:t>
            </a:r>
            <a:endParaRPr lang="fr-BE" sz="1800" u="sng" kern="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fr-BE" sz="1800" u="sng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</a:pPr>
            <a:r>
              <a:rPr lang="fr-BE" sz="18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Objectif</a:t>
            </a: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 : sensibiliser et visibiliser le public et les professionnels a l’importance du métier AF.</a:t>
            </a:r>
            <a:endParaRPr lang="fr-BE" sz="18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Contact avec le </a:t>
            </a:r>
            <a:r>
              <a:rPr lang="fr-BE" sz="1800" kern="100" dirty="0" err="1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Crésam</a:t>
            </a: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 qui démontre une expérience dans ce projet et qui perçoivent une subvention facultative de la RW (Inspiration de la semaine organisée par l’</a:t>
            </a:r>
            <a:r>
              <a:rPr lang="fr-BE" sz="1800" kern="100" dirty="0" err="1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AViQ</a:t>
            </a: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 en 2023 = phase test)</a:t>
            </a:r>
            <a:endParaRPr lang="fr-BE" sz="18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Déterminer une thématique : fil conducteur de la semaine.</a:t>
            </a:r>
            <a:endParaRPr lang="fr-BE" sz="1800" kern="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Il serait intéressant que les 88 SAFA collaborent à ce projet.</a:t>
            </a:r>
          </a:p>
          <a:p>
            <a:pPr lvl="0" algn="l">
              <a:lnSpc>
                <a:spcPct val="107000"/>
              </a:lnSpc>
            </a:pPr>
            <a:endParaRPr lang="fr-BE" sz="18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BE" sz="18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Rappel</a:t>
            </a: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 : le Forem envisage une enquête à destination des demandeurs d’emplois.</a:t>
            </a:r>
            <a:endParaRPr lang="fr-BE" sz="18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2000" b="1" dirty="0">
              <a:solidFill>
                <a:srgbClr val="EEB000"/>
              </a:solidFill>
              <a:ea typeface="Calibri" panose="020F0502020204030204" pitchFamily="34" charset="0"/>
              <a:cs typeface="Effra" panose="020B0603020203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r-BE" sz="2000" b="1" dirty="0">
              <a:solidFill>
                <a:srgbClr val="EEB000"/>
              </a:solidFill>
              <a:ea typeface="Calibri" panose="020F0502020204030204" pitchFamily="34" charset="0"/>
              <a:cs typeface="Effra" panose="020B0603020203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fr-BE" i="1" u="sng" dirty="0">
              <a:solidFill>
                <a:srgbClr val="91CECA"/>
              </a:solidFill>
              <a:cs typeface="Effra" panose="020B0603020203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fr-BE" dirty="0">
              <a:ea typeface="Calibri" panose="020F0502020204030204" pitchFamily="34" charset="0"/>
              <a:cs typeface="Effra" panose="020B0603020203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C62C08B-A5DB-9496-E205-F75909677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78" y="6247309"/>
            <a:ext cx="1266198" cy="5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7C7DA-AB0E-3A69-96F5-45254814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59309BA1-56C8-06D0-0AD4-F2936672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5"/>
            <a:ext cx="120777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E7BC8640-E0B4-4D9C-2B40-46C109884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2" y="530638"/>
            <a:ext cx="11001375" cy="560913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000" b="1" u="sng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Axe </a:t>
            </a:r>
            <a:r>
              <a:rPr lang="fr-BE" sz="2000" b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analyse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b="1" u="sng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BE" sz="18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Analyse Forem</a:t>
            </a:r>
          </a:p>
          <a:p>
            <a:pPr lvl="0" algn="l">
              <a:lnSpc>
                <a:spcPct val="107000"/>
              </a:lnSpc>
            </a:pPr>
            <a:endParaRPr lang="fr-BE" sz="1800" kern="1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Effra" panose="020B0603020203020204"/>
            </a:endParaRPr>
          </a:p>
          <a:p>
            <a:pPr lvl="0" algn="l">
              <a:lnSpc>
                <a:spcPct val="107000"/>
              </a:lnSpc>
            </a:pP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Enquête réalisée auprès des services RH ;</a:t>
            </a:r>
          </a:p>
          <a:p>
            <a:pPr lvl="0" algn="l">
              <a:lnSpc>
                <a:spcPct val="107000"/>
              </a:lnSpc>
            </a:pP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</a:t>
            </a:r>
            <a:r>
              <a:rPr lang="fr-BE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Effra" panose="020B0603020203020204"/>
              </a:rPr>
              <a:t>enquête à destination des demandeurs d’emplois</a:t>
            </a:r>
            <a:endParaRPr lang="fr-BE" sz="1800" kern="1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2000" b="1" dirty="0">
              <a:solidFill>
                <a:srgbClr val="EEB000"/>
              </a:solidFill>
              <a:ea typeface="Calibri" panose="020F0502020204030204" pitchFamily="34" charset="0"/>
              <a:cs typeface="Effra" panose="020B0603020203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r-BE" sz="2000" b="1" dirty="0">
              <a:solidFill>
                <a:srgbClr val="EEB000"/>
              </a:solidFill>
              <a:ea typeface="Calibri" panose="020F0502020204030204" pitchFamily="34" charset="0"/>
              <a:cs typeface="Effra" panose="020B0603020203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fr-BE" i="1" u="sng" dirty="0">
              <a:solidFill>
                <a:srgbClr val="91CECA"/>
              </a:solidFill>
              <a:cs typeface="Effra" panose="020B0603020203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fr-BE" dirty="0">
              <a:ea typeface="Calibri" panose="020F0502020204030204" pitchFamily="34" charset="0"/>
              <a:cs typeface="Effra" panose="020B0603020203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9D7B97-A185-9FE9-F2C0-28E552E93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78" y="6247309"/>
            <a:ext cx="1266198" cy="5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5B017-5E30-BDEB-7212-48084115D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9B0E18-0A81-1A24-2F2A-0111C9E31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05CF05-AB12-BF90-9DFD-87867DD8B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6932A13-0B0A-6705-E7F9-3CCD282F21CE}"/>
              </a:ext>
            </a:extLst>
          </p:cNvPr>
          <p:cNvSpPr txBox="1"/>
          <p:nvPr/>
        </p:nvSpPr>
        <p:spPr>
          <a:xfrm>
            <a:off x="3143076" y="391234"/>
            <a:ext cx="830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 Approbation du PV </a:t>
            </a:r>
            <a:r>
              <a:rPr lang="fr-BE" sz="4000" dirty="0">
                <a:solidFill>
                  <a:prstClr val="black"/>
                </a:solidFill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OA du 29/04/24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BC6368B-53C0-5F06-13E3-A98F366452A7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3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57DFE-22AD-1317-670E-A931ED268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BA7AFC-B2A6-9019-778C-ACA654C2E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34D950-BC93-E7F0-5F37-818905E93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18BB0E-FC97-920F-FFB7-1ACC966CC003}"/>
              </a:ext>
            </a:extLst>
          </p:cNvPr>
          <p:cNvSpPr txBox="1"/>
          <p:nvPr/>
        </p:nvSpPr>
        <p:spPr>
          <a:xfrm>
            <a:off x="3143076" y="391234"/>
            <a:ext cx="8304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fr-BE" sz="40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Forum des Métiers/Cité des Métiers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0B143F0-8691-B2F8-EA38-F257EE1F171D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000255-073F-CE49-67AD-318589525945}"/>
              </a:ext>
            </a:extLst>
          </p:cNvPr>
          <p:cNvSpPr txBox="1"/>
          <p:nvPr/>
        </p:nvSpPr>
        <p:spPr>
          <a:xfrm>
            <a:off x="422245" y="1760392"/>
            <a:ext cx="108949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Collaboration entre la Cité des Métiers de Liège et l’AsSAF </a:t>
            </a:r>
          </a:p>
          <a:p>
            <a:pPr marL="0" indent="0">
              <a:buNone/>
            </a:pPr>
            <a:endParaRPr lang="fr-BE" sz="2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BE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Programme de la prochaine séance </a:t>
            </a:r>
            <a:r>
              <a:rPr lang="fr-BE" sz="2400" dirty="0">
                <a:effectLst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fr-BE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fonctionnement en 3 parties : </a:t>
            </a:r>
          </a:p>
          <a:p>
            <a:pPr marL="536575" lvl="0" indent="-268288">
              <a:buFont typeface="Wingdings" panose="05000000000000000000" pitchFamily="2" charset="2"/>
              <a:buChar char="v"/>
            </a:pPr>
            <a:r>
              <a:rPr lang="fr-BE" sz="2400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Présentation des métiers (descriptions de fonction, tâches, compétences/attitudes nécessaires, environnements de travail, etc.)</a:t>
            </a:r>
            <a:endParaRPr lang="fr-BE" sz="2400" dirty="0"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536575" lvl="0" indent="-268288">
              <a:buFont typeface="Wingdings" panose="05000000000000000000" pitchFamily="2" charset="2"/>
              <a:buChar char="v"/>
            </a:pPr>
            <a:r>
              <a:rPr lang="fr-BE" sz="2400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Présentation des filières de formation</a:t>
            </a:r>
            <a:r>
              <a:rPr lang="fr-BE" sz="2400" i="1" dirty="0">
                <a:ea typeface="Times New Roman" panose="02020603050405020304" pitchFamily="18" charset="0"/>
                <a:cs typeface="Aptos" panose="020B0004020202020204" pitchFamily="34" charset="0"/>
              </a:rPr>
              <a:t> (</a:t>
            </a:r>
            <a:r>
              <a:rPr lang="fr-BE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assurée par une conseillère en orientation et formation)</a:t>
            </a:r>
            <a:endParaRPr lang="fr-BE" sz="2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36575" lvl="0" indent="-268288">
              <a:buFont typeface="Wingdings" panose="05000000000000000000" pitchFamily="2" charset="2"/>
              <a:buChar char="v"/>
            </a:pPr>
            <a:r>
              <a:rPr lang="fr-BE" sz="2400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Séance de questions/réponses</a:t>
            </a:r>
          </a:p>
          <a:p>
            <a:pPr marL="0" lvl="0" indent="0">
              <a:buNone/>
            </a:pPr>
            <a:endParaRPr lang="fr-BE" sz="1600" i="1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>
              <a:buNone/>
            </a:pPr>
            <a:endParaRPr lang="fr-BE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BE" dirty="0">
              <a:solidFill>
                <a:schemeClr val="accent5">
                  <a:lumMod val="75000"/>
                </a:schemeClr>
              </a:solidFill>
              <a:effectLst/>
              <a:ea typeface="Aptos" panose="020B0004020202020204" pitchFamily="34" charset="0"/>
            </a:endParaRPr>
          </a:p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2EC75E-E564-FCFC-19C5-ABA6FD3060A8}"/>
              </a:ext>
            </a:extLst>
          </p:cNvPr>
          <p:cNvSpPr txBox="1"/>
          <p:nvPr/>
        </p:nvSpPr>
        <p:spPr>
          <a:xfrm>
            <a:off x="6619461" y="1225456"/>
            <a:ext cx="51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Mme Anne-Charlotte Fermant, FEDOM</a:t>
            </a:r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3E67A2F-7D7D-65F1-BF41-FB7B2611E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88" y="4280832"/>
            <a:ext cx="4792822" cy="25048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AD9CF6D-8A57-A996-62FE-9638E462F9B6}"/>
              </a:ext>
            </a:extLst>
          </p:cNvPr>
          <p:cNvSpPr txBox="1"/>
          <p:nvPr/>
        </p:nvSpPr>
        <p:spPr>
          <a:xfrm>
            <a:off x="6619461" y="1225456"/>
            <a:ext cx="515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Mme Anne-Charlotte Fermant, FEDOM &amp; Mme Sandra Grandmont, FCSD</a:t>
            </a:r>
          </a:p>
        </p:txBody>
      </p:sp>
    </p:spTree>
    <p:extLst>
      <p:ext uri="{BB962C8B-B14F-4D97-AF65-F5344CB8AC3E}">
        <p14:creationId xmlns:p14="http://schemas.microsoft.com/office/powerpoint/2010/main" val="4696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9EE65-8B30-EEB5-0577-1CEE7F4C1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6DEBEB-43A8-907C-DBB7-070F04985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2E200B-9D9A-24A8-787F-71952CE0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B64797-9F8F-338E-124C-29A12A27709E}"/>
              </a:ext>
            </a:extLst>
          </p:cNvPr>
          <p:cNvSpPr txBox="1"/>
          <p:nvPr/>
        </p:nvSpPr>
        <p:spPr>
          <a:xfrm>
            <a:off x="3143076" y="391234"/>
            <a:ext cx="8304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fr-BE" sz="40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Forum des Métiers/Cité des Métiers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8839C6A-107E-9FFD-B60F-D5128D686A0E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657288-3E62-4E86-9807-5192A28C531B}"/>
              </a:ext>
            </a:extLst>
          </p:cNvPr>
          <p:cNvSpPr txBox="1"/>
          <p:nvPr/>
        </p:nvSpPr>
        <p:spPr>
          <a:xfrm>
            <a:off x="288235" y="1605064"/>
            <a:ext cx="11579087" cy="498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sz="2000" b="1" dirty="0">
                <a:solidFill>
                  <a:schemeClr val="accent5">
                    <a:lumMod val="75000"/>
                  </a:schemeClr>
                </a:solidFill>
              </a:rPr>
              <a:t>Proposition de contribution des SAFA au projet Xplore Job à Nivelles</a:t>
            </a:r>
          </a:p>
          <a:p>
            <a:pPr>
              <a:lnSpc>
                <a:spcPct val="110000"/>
              </a:lnSpc>
            </a:pPr>
            <a:r>
              <a:rPr lang="fr-BE" sz="2000" dirty="0"/>
              <a:t>Interpellation de </a:t>
            </a:r>
            <a:r>
              <a:rPr lang="fr-BE" sz="2000" dirty="0">
                <a:effectLst/>
                <a:ea typeface="Aptos" panose="020B0004020202020204" pitchFamily="34" charset="0"/>
              </a:rPr>
              <a:t>l’Instance Bassin EFE du Brabant wallon, en collaboration avec le Carrefour des Métier et le Forem, organise </a:t>
            </a:r>
            <a:r>
              <a:rPr lang="fr-BE" sz="2000" u="sng" dirty="0">
                <a:solidFill>
                  <a:srgbClr val="0563C1"/>
                </a:solidFill>
                <a:effectLst/>
                <a:ea typeface="Aptos" panose="020B0004020202020204" pitchFamily="34" charset="0"/>
                <a:hlinkClick r:id="rId4"/>
              </a:rPr>
              <a:t>les matinées d’informations sur les métiers du soins</a:t>
            </a:r>
            <a:endParaRPr lang="fr-BE" sz="2000" dirty="0">
              <a:effectLst/>
              <a:ea typeface="Aptos" panose="020B00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fr-BE" sz="2000" dirty="0">
                <a:effectLst/>
                <a:ea typeface="Aptos" panose="020B0004020202020204" pitchFamily="34" charset="0"/>
              </a:rPr>
              <a:t>En concertation avec le Carrefour des Métiers de Nivelles, souhait de faire évoluer </a:t>
            </a:r>
            <a:r>
              <a:rPr lang="fr-BE" sz="2000" dirty="0">
                <a:ea typeface="Aptos" panose="020B0004020202020204" pitchFamily="34" charset="0"/>
              </a:rPr>
              <a:t>l’</a:t>
            </a:r>
            <a:r>
              <a:rPr lang="fr-BE" sz="2000" dirty="0">
                <a:effectLst/>
                <a:ea typeface="Aptos" panose="020B0004020202020204" pitchFamily="34" charset="0"/>
              </a:rPr>
              <a:t>événement annuel, initialement centré sur les métiers de la santé, vers une manifestation plus large englobant l'ensemble des métiers des services aux personnes (Aide à domicile, MRS, Jeunesse, Handicap, etc.)</a:t>
            </a:r>
          </a:p>
          <a:p>
            <a:pPr>
              <a:lnSpc>
                <a:spcPct val="110000"/>
              </a:lnSpc>
            </a:pPr>
            <a:r>
              <a:rPr lang="fr-BE" sz="2000" dirty="0">
                <a:effectLst/>
                <a:ea typeface="Aptos" panose="020B0004020202020204" pitchFamily="34" charset="0"/>
              </a:rPr>
              <a:t>Souhait de bénéficier du retour d'expérience et recommandations des SAFA</a:t>
            </a:r>
          </a:p>
          <a:p>
            <a:pPr>
              <a:lnSpc>
                <a:spcPct val="110000"/>
              </a:lnSpc>
            </a:pPr>
            <a:r>
              <a:rPr lang="fr-BE" sz="2000" u="sng" dirty="0">
                <a:effectLst/>
                <a:ea typeface="Aptos" panose="020B0004020202020204" pitchFamily="34" charset="0"/>
              </a:rPr>
              <a:t>Public-cible</a:t>
            </a:r>
            <a:r>
              <a:rPr lang="fr-BE" sz="2000" dirty="0">
                <a:effectLst/>
                <a:ea typeface="Aptos" panose="020B0004020202020204" pitchFamily="34" charset="0"/>
              </a:rPr>
              <a:t> : </a:t>
            </a:r>
            <a:r>
              <a:rPr lang="fr-B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Demandeurs d’emploi positionnés sur les métiers visés et </a:t>
            </a:r>
            <a:r>
              <a:rPr lang="fr-BE" sz="2000" dirty="0"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BE" sz="2000" dirty="0">
                <a:effectLst/>
                <a:ea typeface="Calibri" panose="020F0502020204030204" pitchFamily="34" charset="0"/>
              </a:rPr>
              <a:t>lèves de l’enseignement secondaire, dans les options relatives aux secteurs visés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fr-B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Evénement se déroulant sur une journée et proposant </a:t>
            </a:r>
            <a:r>
              <a:rPr lang="fr-BE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modules </a:t>
            </a:r>
            <a:r>
              <a:rPr lang="fr-B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028700" lvl="2" indent="-342900">
              <a:lnSpc>
                <a:spcPct val="110000"/>
              </a:lnSpc>
              <a:buFont typeface="+mj-lt"/>
              <a:buAutoNum type="arabicPeriod"/>
            </a:pPr>
            <a:r>
              <a:rPr lang="fr-B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Stands découvertes (secteurs/opérateurs de formation et d’enseignement/accompagnement/etc.)</a:t>
            </a:r>
          </a:p>
          <a:p>
            <a:pPr marL="1028700" lvl="2" indent="-342900">
              <a:lnSpc>
                <a:spcPct val="110000"/>
              </a:lnSpc>
              <a:buFont typeface="+mj-lt"/>
              <a:buAutoNum type="arabicPeriod"/>
            </a:pPr>
            <a:r>
              <a:rPr lang="fr-B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Séances d’informations/témoignages de travailleurs</a:t>
            </a:r>
          </a:p>
          <a:p>
            <a:pPr marL="1028700" lvl="2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B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Animations (activités ludiques/outils pédagogiques/expériences réalité augmenté/etc.)</a:t>
            </a:r>
            <a:endParaRPr lang="fr-BE" sz="2000" dirty="0">
              <a:effectLst/>
              <a:ea typeface="Aptos" panose="020B00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BE" sz="2000" dirty="0">
                <a:effectLst/>
                <a:ea typeface="Aptos" panose="020B0004020202020204" pitchFamily="34" charset="0"/>
              </a:rPr>
              <a:t>A l’Hôtel de Ville de Nivelles : </a:t>
            </a:r>
            <a:r>
              <a:rPr lang="fr-BE" sz="2000" u="sng" dirty="0">
                <a:effectLst/>
                <a:ea typeface="Aptos" panose="020B0004020202020204" pitchFamily="34" charset="0"/>
              </a:rPr>
              <a:t>jeudi 17 avril 2025</a:t>
            </a:r>
            <a:r>
              <a:rPr lang="fr-BE" sz="2000" dirty="0">
                <a:effectLst/>
                <a:ea typeface="Aptos" panose="020B0004020202020204" pitchFamily="34" charset="0"/>
              </a:rPr>
              <a:t> </a:t>
            </a:r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B4FE54-5F6C-F960-A667-D540247A3448}"/>
              </a:ext>
            </a:extLst>
          </p:cNvPr>
          <p:cNvSpPr txBox="1"/>
          <p:nvPr/>
        </p:nvSpPr>
        <p:spPr>
          <a:xfrm>
            <a:off x="6619461" y="1225456"/>
            <a:ext cx="51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Mme Anne-Charlotte Fermant, FEDOM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804752-2FA5-154E-24BA-584C35153222}"/>
              </a:ext>
            </a:extLst>
          </p:cNvPr>
          <p:cNvSpPr txBox="1"/>
          <p:nvPr/>
        </p:nvSpPr>
        <p:spPr>
          <a:xfrm>
            <a:off x="6619461" y="1225456"/>
            <a:ext cx="515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Mme Anne-Charlotte Fermant, FEDOM &amp; Mme Sandra Grandmont, FCSD</a:t>
            </a:r>
          </a:p>
        </p:txBody>
      </p:sp>
    </p:spTree>
    <p:extLst>
      <p:ext uri="{BB962C8B-B14F-4D97-AF65-F5344CB8AC3E}">
        <p14:creationId xmlns:p14="http://schemas.microsoft.com/office/powerpoint/2010/main" val="17870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DE6B9-24AD-CE8B-A94C-35C2C492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2F8482-3645-D235-98CD-D037C414A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11FB29-B153-166B-3609-5085D5A9D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B86E64-FD71-4128-B77A-0E21CD6F476D}"/>
              </a:ext>
            </a:extLst>
          </p:cNvPr>
          <p:cNvSpPr txBox="1"/>
          <p:nvPr/>
        </p:nvSpPr>
        <p:spPr>
          <a:xfrm>
            <a:off x="3084710" y="400961"/>
            <a:ext cx="8304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fr-BE" sz="40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Assemblée Générale 2025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3954B33-FB81-F26E-7692-3495F01E20BF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1C10AE-0BAC-8DFC-16AA-4EABF123501E}"/>
              </a:ext>
            </a:extLst>
          </p:cNvPr>
          <p:cNvSpPr txBox="1"/>
          <p:nvPr/>
        </p:nvSpPr>
        <p:spPr>
          <a:xfrm>
            <a:off x="642026" y="1605064"/>
            <a:ext cx="108949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Organisation et modalités pratiques </a:t>
            </a:r>
          </a:p>
          <a:p>
            <a:pPr marL="1163638" indent="-285750">
              <a:buFont typeface="Wingdings" panose="05000000000000000000" pitchFamily="2" charset="2"/>
              <a:buChar char="Ø"/>
            </a:pPr>
            <a:r>
              <a:rPr lang="fr-BE" sz="2400" dirty="0">
                <a:cs typeface="Times New Roman" panose="02020603050405020304" pitchFamily="18" charset="0"/>
              </a:rPr>
              <a:t>Lieu : UVCW Namur </a:t>
            </a:r>
          </a:p>
          <a:p>
            <a:pPr marL="1163638" indent="-285750">
              <a:buFont typeface="Wingdings" panose="05000000000000000000" pitchFamily="2" charset="2"/>
              <a:buChar char="Ø"/>
            </a:pPr>
            <a:r>
              <a:rPr lang="fr-BE" sz="2400" dirty="0">
                <a:cs typeface="Times New Roman" panose="02020603050405020304" pitchFamily="18" charset="0"/>
              </a:rPr>
              <a:t>Agenda : 19 mai (!!! AM ou PM !!!)</a:t>
            </a:r>
          </a:p>
          <a:p>
            <a:pPr lvl="2">
              <a:buFontTx/>
              <a:buChar char="-"/>
            </a:pPr>
            <a:endParaRPr lang="fr-BE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Thématiques à valider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BE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04863" lvl="0">
              <a:buNone/>
            </a:pPr>
            <a:r>
              <a:rPr lang="fr-BE" sz="24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Propositions de thématiques à aborder : </a:t>
            </a:r>
          </a:p>
          <a:p>
            <a:pPr marL="0" lvl="0" indent="0">
              <a:buNone/>
            </a:pPr>
            <a:endParaRPr lang="fr-BE" sz="2400" b="1" u="sng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3638" lvl="0" indent="-285750">
              <a:buFont typeface="Wingdings" panose="05000000000000000000" pitchFamily="2" charset="2"/>
              <a:buChar char="Ø"/>
            </a:pPr>
            <a:r>
              <a:rPr lang="fr-B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Contact de l’e</a:t>
            </a:r>
            <a:r>
              <a:rPr lang="fr-BE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nseignement : </a:t>
            </a:r>
            <a:r>
              <a:rPr lang="fr-B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BE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xpliquer le nouveau dossier pédagogique de l’AF en enseignement de promotion social (validé début décembre)</a:t>
            </a:r>
          </a:p>
          <a:p>
            <a:pPr marL="1163638" lvl="0" indent="-285750">
              <a:buFont typeface="Wingdings" panose="05000000000000000000" pitchFamily="2" charset="2"/>
              <a:buChar char="Ø"/>
            </a:pPr>
            <a:r>
              <a:rPr lang="fr-BE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Contact de l’e</a:t>
            </a:r>
            <a:r>
              <a:rPr lang="fr-BE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nseignement : Expliquer la réforme de l’enseignement de plein exercice et la scission entre les options d’AF et d’aide-soignante</a:t>
            </a:r>
          </a:p>
          <a:p>
            <a:pPr marL="1163638" lvl="0" indent="-285750">
              <a:buFont typeface="Wingdings" panose="05000000000000000000" pitchFamily="2" charset="2"/>
              <a:buChar char="Ø"/>
            </a:pPr>
            <a:r>
              <a:rPr lang="fr-BE" sz="2400" dirty="0">
                <a:ea typeface="Aptos" panose="020B0004020202020204" pitchFamily="34" charset="0"/>
                <a:cs typeface="Times New Roman" panose="02020603050405020304" pitchFamily="18" charset="0"/>
              </a:rPr>
              <a:t>Autres ?</a:t>
            </a:r>
          </a:p>
          <a:p>
            <a:pPr lvl="0">
              <a:buFontTx/>
              <a:buChar char="-"/>
            </a:pPr>
            <a:endParaRPr lang="fr-BE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fr-BE" sz="24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endParaRPr lang="fr-BE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5720F3-04FC-CE79-9131-6145FF609F61}"/>
              </a:ext>
            </a:extLst>
          </p:cNvPr>
          <p:cNvSpPr txBox="1"/>
          <p:nvPr/>
        </p:nvSpPr>
        <p:spPr>
          <a:xfrm>
            <a:off x="6619461" y="1225456"/>
            <a:ext cx="51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Mr Fabian Genard, FASD</a:t>
            </a:r>
          </a:p>
        </p:txBody>
      </p:sp>
    </p:spTree>
    <p:extLst>
      <p:ext uri="{BB962C8B-B14F-4D97-AF65-F5344CB8AC3E}">
        <p14:creationId xmlns:p14="http://schemas.microsoft.com/office/powerpoint/2010/main" val="20748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AC9F2-FB02-A83F-8647-BA1F35A32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1FFB144-86FF-48BE-8331-E6F1E3BBC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ECB631-DEFF-6B93-47E8-23A2E8F4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271281A-BFE1-15A2-FA20-D7C726EECBB0}"/>
              </a:ext>
            </a:extLst>
          </p:cNvPr>
          <p:cNvSpPr txBox="1"/>
          <p:nvPr/>
        </p:nvSpPr>
        <p:spPr>
          <a:xfrm>
            <a:off x="3143076" y="391234"/>
            <a:ext cx="830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BE" sz="40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fr-BE" sz="4000" strike="sngStrike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Cooptation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4ADBE23-31DF-8430-6C96-C1D8416C3C7B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4EB308-F471-8A7E-6F0E-F6F11A3AA9F6}"/>
              </a:ext>
            </a:extLst>
          </p:cNvPr>
          <p:cNvSpPr txBox="1"/>
          <p:nvPr/>
        </p:nvSpPr>
        <p:spPr>
          <a:xfrm>
            <a:off x="642026" y="1605064"/>
            <a:ext cx="10894978" cy="460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849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60F6E-C66E-83CD-2098-4D5EF52C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15CD1BC-C464-01B2-6FD4-4DE28096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DE2DFF-E77D-B884-6600-263EDAB5E1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110D89-E1E7-0B67-65B8-F24A048A0E62}"/>
              </a:ext>
            </a:extLst>
          </p:cNvPr>
          <p:cNvSpPr txBox="1"/>
          <p:nvPr/>
        </p:nvSpPr>
        <p:spPr>
          <a:xfrm>
            <a:off x="3143076" y="391234"/>
            <a:ext cx="8304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fr-BE" sz="40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Calendrier 2025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B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A2CC08C-F405-79BA-5A7C-4EDF8642B6BA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B2CFCE-ACA4-6C8A-4B1E-B59CA0CF485C}"/>
              </a:ext>
            </a:extLst>
          </p:cNvPr>
          <p:cNvSpPr txBox="1"/>
          <p:nvPr/>
        </p:nvSpPr>
        <p:spPr>
          <a:xfrm>
            <a:off x="642026" y="1605064"/>
            <a:ext cx="10894978" cy="460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BC052E-C601-6BB6-02AE-5C9CF3E41150}"/>
              </a:ext>
            </a:extLst>
          </p:cNvPr>
          <p:cNvSpPr txBox="1"/>
          <p:nvPr/>
        </p:nvSpPr>
        <p:spPr>
          <a:xfrm>
            <a:off x="6619461" y="1225456"/>
            <a:ext cx="515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Mme Sandra Grandmont, FCSD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B839866-EF1E-F25E-26FF-55250B415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04289"/>
              </p:ext>
            </p:extLst>
          </p:nvPr>
        </p:nvGraphicFramePr>
        <p:xfrm>
          <a:off x="1331843" y="2013958"/>
          <a:ext cx="9631017" cy="390976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45644">
                  <a:extLst>
                    <a:ext uri="{9D8B030D-6E8A-4147-A177-3AD203B41FA5}">
                      <a16:colId xmlns:a16="http://schemas.microsoft.com/office/drawing/2014/main" val="149031981"/>
                    </a:ext>
                  </a:extLst>
                </a:gridCol>
                <a:gridCol w="1845591">
                  <a:extLst>
                    <a:ext uri="{9D8B030D-6E8A-4147-A177-3AD203B41FA5}">
                      <a16:colId xmlns:a16="http://schemas.microsoft.com/office/drawing/2014/main" val="343860140"/>
                    </a:ext>
                  </a:extLst>
                </a:gridCol>
                <a:gridCol w="3966961">
                  <a:extLst>
                    <a:ext uri="{9D8B030D-6E8A-4147-A177-3AD203B41FA5}">
                      <a16:colId xmlns:a16="http://schemas.microsoft.com/office/drawing/2014/main" val="1930235531"/>
                    </a:ext>
                  </a:extLst>
                </a:gridCol>
                <a:gridCol w="1272821">
                  <a:extLst>
                    <a:ext uri="{9D8B030D-6E8A-4147-A177-3AD203B41FA5}">
                      <a16:colId xmlns:a16="http://schemas.microsoft.com/office/drawing/2014/main" val="79331959"/>
                    </a:ext>
                  </a:extLst>
                </a:gridCol>
              </a:tblGrid>
              <a:tr h="460667">
                <a:tc>
                  <a:txBody>
                    <a:bodyPr/>
                    <a:lstStyle/>
                    <a:p>
                      <a:pPr algn="just"/>
                      <a:r>
                        <a:rPr lang="fr-BE" sz="1800" b="1">
                          <a:solidFill>
                            <a:srgbClr val="002060"/>
                          </a:solidFill>
                          <a:effectLst/>
                        </a:rPr>
                        <a:t>Bureau AsSAF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06-janv-25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13h00 - 14h00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Teams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46416635"/>
                  </a:ext>
                </a:extLst>
              </a:tr>
              <a:tr h="460667">
                <a:tc>
                  <a:txBody>
                    <a:bodyPr/>
                    <a:lstStyle/>
                    <a:p>
                      <a:pPr algn="just"/>
                      <a:r>
                        <a:rPr lang="fr-BE" sz="1800" b="1">
                          <a:solidFill>
                            <a:srgbClr val="002060"/>
                          </a:solidFill>
                          <a:effectLst/>
                        </a:rPr>
                        <a:t>OA AsSAF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20-janv-24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09h30 - 12h30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Teams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08477287"/>
                  </a:ext>
                </a:extLst>
              </a:tr>
              <a:tr h="342547">
                <a:tc>
                  <a:txBody>
                    <a:bodyPr/>
                    <a:lstStyle/>
                    <a:p>
                      <a:endParaRPr lang="fr-B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B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BE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B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3175097"/>
                  </a:ext>
                </a:extLst>
              </a:tr>
              <a:tr h="460667">
                <a:tc>
                  <a:txBody>
                    <a:bodyPr/>
                    <a:lstStyle/>
                    <a:p>
                      <a:pPr algn="just"/>
                      <a:r>
                        <a:rPr lang="fr-BE" sz="1800" b="1">
                          <a:solidFill>
                            <a:srgbClr val="002060"/>
                          </a:solidFill>
                          <a:effectLst/>
                        </a:rPr>
                        <a:t>Bureau AsSAF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17-mars-25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13h00 - 14h00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Teams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35406595"/>
                  </a:ext>
                </a:extLst>
              </a:tr>
              <a:tr h="460667">
                <a:tc>
                  <a:txBody>
                    <a:bodyPr/>
                    <a:lstStyle/>
                    <a:p>
                      <a:pPr algn="just"/>
                      <a:r>
                        <a:rPr lang="fr-BE" sz="1800" b="1">
                          <a:solidFill>
                            <a:srgbClr val="002060"/>
                          </a:solidFill>
                          <a:effectLst/>
                        </a:rPr>
                        <a:t>OA AsSAF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19-mai-25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>
                          <a:solidFill>
                            <a:srgbClr val="FF0000"/>
                          </a:solidFill>
                          <a:effectLst/>
                        </a:rPr>
                        <a:t>09h30 - 10h30</a:t>
                      </a:r>
                      <a:endParaRPr lang="fr-BE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Présentiel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51541087"/>
                  </a:ext>
                </a:extLst>
              </a:tr>
              <a:tr h="460667">
                <a:tc>
                  <a:txBody>
                    <a:bodyPr/>
                    <a:lstStyle/>
                    <a:p>
                      <a:pPr algn="just"/>
                      <a:r>
                        <a:rPr lang="fr-BE" sz="1800" b="1">
                          <a:solidFill>
                            <a:srgbClr val="002060"/>
                          </a:solidFill>
                          <a:effectLst/>
                        </a:rPr>
                        <a:t>AG AsSAF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19-mai-25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>
                          <a:solidFill>
                            <a:srgbClr val="FF0000"/>
                          </a:solidFill>
                          <a:effectLst/>
                        </a:rPr>
                        <a:t>10h30 - 12h30</a:t>
                      </a:r>
                      <a:endParaRPr lang="fr-BE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Présentiel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36466717"/>
                  </a:ext>
                </a:extLst>
              </a:tr>
              <a:tr h="342547">
                <a:tc>
                  <a:txBody>
                    <a:bodyPr/>
                    <a:lstStyle/>
                    <a:p>
                      <a:endParaRPr lang="fr-B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B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B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BE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7706654"/>
                  </a:ext>
                </a:extLst>
              </a:tr>
              <a:tr h="460667">
                <a:tc>
                  <a:txBody>
                    <a:bodyPr/>
                    <a:lstStyle/>
                    <a:p>
                      <a:pPr algn="just"/>
                      <a:r>
                        <a:rPr lang="fr-BE" sz="1800" b="1">
                          <a:solidFill>
                            <a:srgbClr val="002060"/>
                          </a:solidFill>
                          <a:effectLst/>
                        </a:rPr>
                        <a:t>Bureau AsSAF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03-nov-25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>
                          <a:solidFill>
                            <a:srgbClr val="002060"/>
                          </a:solidFill>
                          <a:effectLst/>
                        </a:rPr>
                        <a:t>13h00 - 14h00</a:t>
                      </a:r>
                      <a:endParaRPr lang="fr-BE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Teams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04213825"/>
                  </a:ext>
                </a:extLst>
              </a:tr>
              <a:tr h="460667">
                <a:tc>
                  <a:txBody>
                    <a:bodyPr/>
                    <a:lstStyle/>
                    <a:p>
                      <a:pPr algn="just"/>
                      <a:r>
                        <a:rPr lang="fr-BE" sz="1800" b="1">
                          <a:solidFill>
                            <a:srgbClr val="002060"/>
                          </a:solidFill>
                          <a:effectLst/>
                        </a:rPr>
                        <a:t>OA AsSAF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800">
                          <a:solidFill>
                            <a:srgbClr val="002060"/>
                          </a:solidFill>
                          <a:effectLst/>
                        </a:rPr>
                        <a:t>17-nov-25</a:t>
                      </a:r>
                      <a:endParaRPr lang="fr-BE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>
                          <a:solidFill>
                            <a:srgbClr val="FF0000"/>
                          </a:solidFill>
                          <a:effectLst/>
                        </a:rPr>
                        <a:t>09h30 - 12h30</a:t>
                      </a:r>
                      <a:endParaRPr lang="fr-BE" sz="18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>
                          <a:solidFill>
                            <a:srgbClr val="002060"/>
                          </a:solidFill>
                          <a:effectLst/>
                        </a:rPr>
                        <a:t>Teams</a:t>
                      </a:r>
                      <a:endParaRPr lang="fr-BE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16506489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3B362D55-9CF9-874A-B871-A37CA49A0BE1}"/>
              </a:ext>
            </a:extLst>
          </p:cNvPr>
          <p:cNvSpPr txBox="1"/>
          <p:nvPr/>
        </p:nvSpPr>
        <p:spPr>
          <a:xfrm>
            <a:off x="6907695" y="6034776"/>
            <a:ext cx="514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Quid si occurrence les lundis PM ou les vendredis ?</a:t>
            </a:r>
          </a:p>
        </p:txBody>
      </p:sp>
    </p:spTree>
    <p:extLst>
      <p:ext uri="{BB962C8B-B14F-4D97-AF65-F5344CB8AC3E}">
        <p14:creationId xmlns:p14="http://schemas.microsoft.com/office/powerpoint/2010/main" val="22160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2EC09-B2A2-1DCE-F1F5-733E844EF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AC5CECC2-CB18-3BDD-515A-BFC71A901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5"/>
            <a:ext cx="120777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16E0384E-A5D3-C5D7-7DB0-2AC274639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12" y="530638"/>
            <a:ext cx="11001375" cy="560913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3200" b="1" u="sng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3200" b="1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6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Divers ?</a:t>
            </a:r>
            <a:endParaRPr lang="fr-BE" sz="40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sz="2000" b="1" dirty="0">
              <a:solidFill>
                <a:srgbClr val="EEB000"/>
              </a:solidFill>
              <a:ea typeface="Calibri" panose="020F0502020204030204" pitchFamily="34" charset="0"/>
              <a:cs typeface="Effra" panose="020B0603020203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r-BE" sz="2000" b="1" dirty="0">
              <a:solidFill>
                <a:srgbClr val="EEB000"/>
              </a:solidFill>
              <a:ea typeface="Calibri" panose="020F0502020204030204" pitchFamily="34" charset="0"/>
              <a:cs typeface="Effra" panose="020B0603020203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fr-BE" i="1" u="sng" dirty="0">
              <a:solidFill>
                <a:srgbClr val="91CECA"/>
              </a:solidFill>
              <a:cs typeface="Effra" panose="020B0603020203020204" pitchFamily="34" charset="0"/>
            </a:endParaRPr>
          </a:p>
          <a:p>
            <a:pPr lvl="1" algn="l">
              <a:lnSpc>
                <a:spcPct val="107000"/>
              </a:lnSpc>
              <a:spcAft>
                <a:spcPts val="800"/>
              </a:spcAft>
            </a:pPr>
            <a:endParaRPr lang="fr-BE" dirty="0">
              <a:ea typeface="Calibri" panose="020F0502020204030204" pitchFamily="34" charset="0"/>
              <a:cs typeface="Effra" panose="020B0603020203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0DBEB69-2059-FC8D-55FF-9DF0CFF8B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878" y="6247309"/>
            <a:ext cx="1266198" cy="5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C5687A5-CB3A-44D2-88CE-EECEEF520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9620" cy="8133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757B8B-2878-43C5-9BD7-166DCA0BB9E9}"/>
              </a:ext>
            </a:extLst>
          </p:cNvPr>
          <p:cNvSpPr/>
          <p:nvPr/>
        </p:nvSpPr>
        <p:spPr>
          <a:xfrm>
            <a:off x="278052" y="4626477"/>
            <a:ext cx="3918857" cy="18985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13B3BE-55BC-430A-A81E-D9325EBD8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3" y="4876200"/>
            <a:ext cx="3355614" cy="139912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2AA9E8C-8231-4D0C-B390-09A3962E6ECE}"/>
              </a:ext>
            </a:extLst>
          </p:cNvPr>
          <p:cNvSpPr txBox="1"/>
          <p:nvPr/>
        </p:nvSpPr>
        <p:spPr>
          <a:xfrm>
            <a:off x="7754754" y="173254"/>
            <a:ext cx="4437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400" b="0" i="0" u="none" strike="noStrike" kern="1200" cap="none" spc="0" normalizeH="0" baseline="0" noProof="0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EEAC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5883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092A8-7D64-E35E-C5CE-46FE43153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CB107C-96DA-0D1F-A65A-A8861A18B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A32075-6079-430F-3F61-DC0CEF2E09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8AE184-250A-CF02-0547-EE3BEB26296E}"/>
              </a:ext>
            </a:extLst>
          </p:cNvPr>
          <p:cNvSpPr txBox="1"/>
          <p:nvPr/>
        </p:nvSpPr>
        <p:spPr>
          <a:xfrm>
            <a:off x="3143076" y="391234"/>
            <a:ext cx="830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2. Colloque AsSAF 2025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1FC406C-A32F-001B-A594-64D4E73C6437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E50EF5-4C71-48F7-BB12-33ACA8B590F3}"/>
              </a:ext>
            </a:extLst>
          </p:cNvPr>
          <p:cNvSpPr txBox="1"/>
          <p:nvPr/>
        </p:nvSpPr>
        <p:spPr>
          <a:xfrm>
            <a:off x="612843" y="1682885"/>
            <a:ext cx="11156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arenR"/>
            </a:pPr>
            <a:r>
              <a:rPr lang="fr-BE" sz="32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</a:t>
            </a:r>
          </a:p>
          <a:p>
            <a:pPr marL="971550" lvl="1" indent="-514350">
              <a:buFont typeface="+mj-lt"/>
              <a:buAutoNum type="arabicParenR"/>
            </a:pPr>
            <a:endParaRPr lang="fr-BE" sz="32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fr-BE" sz="32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Etat d’avancement et proposition de modalités pratiques </a:t>
            </a:r>
          </a:p>
          <a:p>
            <a:pPr marL="971550" lvl="1" indent="-514350">
              <a:buFont typeface="+mj-lt"/>
              <a:buAutoNum type="arabicParenR"/>
            </a:pPr>
            <a:endParaRPr lang="fr-BE" sz="3200" dirty="0">
              <a:solidFill>
                <a:schemeClr val="accent5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fr-BE" sz="32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Budget à valider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83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7C140-5B92-1822-B679-B7884D80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740EBB9-208B-C26F-3204-5BCB0ADA1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27E22D-8810-F1CD-1604-7F95120BC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039056D-4C4C-F0E7-B11C-F9CE78D3EE47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90764EE-2D61-B3F5-5AD2-DA1E0508D4F3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981AE7-6954-8F36-CB8A-F35880BC6AB3}"/>
              </a:ext>
            </a:extLst>
          </p:cNvPr>
          <p:cNvSpPr txBox="1"/>
          <p:nvPr/>
        </p:nvSpPr>
        <p:spPr>
          <a:xfrm>
            <a:off x="763656" y="1953737"/>
            <a:ext cx="106646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600" dirty="0"/>
          </a:p>
          <a:p>
            <a:pPr algn="ctr"/>
            <a:r>
              <a:rPr lang="fr-BE" sz="3600" dirty="0"/>
              <a:t>Résultats de l’enquête réalisée par l’AsSAF :</a:t>
            </a:r>
          </a:p>
          <a:p>
            <a:endParaRPr lang="fr-BE" sz="3600" dirty="0"/>
          </a:p>
          <a:p>
            <a:pPr algn="ctr"/>
            <a:r>
              <a:rPr lang="fr-BE" sz="3600" dirty="0"/>
              <a:t>Préparons ensemble notre colloque 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5B5872-8EC1-194A-83C7-2704EDE460CD}"/>
              </a:ext>
            </a:extLst>
          </p:cNvPr>
          <p:cNvSpPr txBox="1"/>
          <p:nvPr/>
        </p:nvSpPr>
        <p:spPr>
          <a:xfrm>
            <a:off x="7056783" y="1225456"/>
            <a:ext cx="471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/>
              <a:t>Présenté par Mme Gulcan Bayram, CODEF</a:t>
            </a:r>
          </a:p>
        </p:txBody>
      </p:sp>
    </p:spTree>
    <p:extLst>
      <p:ext uri="{BB962C8B-B14F-4D97-AF65-F5344CB8AC3E}">
        <p14:creationId xmlns:p14="http://schemas.microsoft.com/office/powerpoint/2010/main" val="40902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30CD4-FCD4-3686-94B1-6151ECC79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B92FC1-64FB-BCCD-A5F9-3C26449E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FBB49F-28B9-B3FD-5497-36AC9B514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C61749-18BE-D2F0-E1FE-D8B38EE16276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A5DEDEE-5218-42AF-AD27-E8E99142E402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636815-FB4F-287E-8E70-31E12ACF6792}"/>
              </a:ext>
            </a:extLst>
          </p:cNvPr>
          <p:cNvSpPr txBox="1"/>
          <p:nvPr/>
        </p:nvSpPr>
        <p:spPr>
          <a:xfrm>
            <a:off x="852279" y="1584893"/>
            <a:ext cx="104286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Quelles difficultés majeures nos services rencontrent lors de la prise en charge de bénéficières qui ont des troubles mentaux ?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400" dirty="0"/>
              <a:t>1. Compréhension des troubles mentaux</a:t>
            </a:r>
          </a:p>
          <a:p>
            <a:pPr marL="0" indent="0">
              <a:buNone/>
            </a:pPr>
            <a:r>
              <a:rPr lang="fr-BE" sz="2400" dirty="0"/>
              <a:t>2. Manque de ressources (humaines et matérielles)</a:t>
            </a:r>
          </a:p>
          <a:p>
            <a:pPr marL="0" indent="0">
              <a:buNone/>
            </a:pPr>
            <a:r>
              <a:rPr lang="fr-BE" sz="2400" dirty="0"/>
              <a:t>3. Coordination avec d'autres services</a:t>
            </a:r>
          </a:p>
          <a:p>
            <a:pPr marL="0" indent="0">
              <a:buNone/>
            </a:pPr>
            <a:r>
              <a:rPr lang="fr-BE" sz="2400" dirty="0"/>
              <a:t>4. Accès aux formations spécifiques</a:t>
            </a:r>
          </a:p>
          <a:p>
            <a:pPr marL="0" indent="0">
              <a:buNone/>
            </a:pPr>
            <a:r>
              <a:rPr lang="fr-BE" sz="2400" dirty="0"/>
              <a:t>5. Manque d’informations claires</a:t>
            </a:r>
          </a:p>
          <a:p>
            <a:pPr marL="0" indent="0">
              <a:buNone/>
            </a:pPr>
            <a:r>
              <a:rPr lang="fr-BE" sz="2400" dirty="0"/>
              <a:t>6. Manque de structures et de places</a:t>
            </a:r>
          </a:p>
          <a:p>
            <a:pPr marL="0" indent="0">
              <a:buNone/>
            </a:pPr>
            <a:r>
              <a:rPr lang="fr-BE" sz="2400" dirty="0"/>
              <a:t>7. Manque de soutien pour les équipes</a:t>
            </a:r>
          </a:p>
          <a:p>
            <a:pPr marL="0" indent="0">
              <a:buNone/>
            </a:pPr>
            <a:r>
              <a:rPr lang="fr-BE" sz="2400" dirty="0"/>
              <a:t>8. Peurs des intervenants</a:t>
            </a:r>
          </a:p>
          <a:p>
            <a:pPr marL="0" indent="0">
              <a:buNone/>
            </a:pPr>
            <a:r>
              <a:rPr lang="fr-BE" sz="2400" dirty="0"/>
              <a:t>9. Manque de suivi conséquent</a:t>
            </a:r>
          </a:p>
          <a:p>
            <a:pPr marL="0" indent="0">
              <a:buNone/>
            </a:pPr>
            <a:r>
              <a:rPr lang="fr-BE" sz="2400" dirty="0"/>
              <a:t>10. Gestion des crises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1217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BA7E5-1506-838C-9D98-414FE2F7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1318505-A021-7AF9-35BD-A48D42796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BBA6A2-36D9-EC5A-72BB-C97301D806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CAFA60-F1B5-B4AA-09F2-F3F0CD66858F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512B3B0-44A6-4112-056F-BDD465DC3545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2C9CF0-C406-BDDB-3C0E-246838C3CD3E}"/>
              </a:ext>
            </a:extLst>
          </p:cNvPr>
          <p:cNvSpPr txBox="1"/>
          <p:nvPr/>
        </p:nvSpPr>
        <p:spPr>
          <a:xfrm>
            <a:off x="723072" y="1634195"/>
            <a:ext cx="106870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</a:rPr>
              <a:t>Estimez-vous être informé des réglementations ?</a:t>
            </a:r>
          </a:p>
          <a:p>
            <a:endParaRPr lang="fr-BE" sz="2400" dirty="0">
              <a:solidFill>
                <a:schemeClr val="accent1"/>
              </a:solidFill>
            </a:endParaRPr>
          </a:p>
          <a:p>
            <a:r>
              <a:rPr lang="fr-BE" sz="2400" dirty="0"/>
              <a:t>Travailleurs sociaux (103 réponses) :</a:t>
            </a:r>
          </a:p>
          <a:p>
            <a:pPr lvl="1"/>
            <a:r>
              <a:rPr lang="fr-BE" sz="2400" dirty="0"/>
              <a:t>Oui : 5</a:t>
            </a:r>
          </a:p>
          <a:p>
            <a:pPr lvl="1"/>
            <a:r>
              <a:rPr lang="fr-BE" sz="2400" dirty="0"/>
              <a:t>Non/Peu : 98</a:t>
            </a:r>
          </a:p>
          <a:p>
            <a:endParaRPr lang="fr-BE" sz="2400" dirty="0"/>
          </a:p>
          <a:p>
            <a:r>
              <a:rPr lang="fr-BE" sz="2400" dirty="0"/>
              <a:t>Directeurs (8 réponses) :</a:t>
            </a:r>
          </a:p>
          <a:p>
            <a:pPr lvl="1"/>
            <a:r>
              <a:rPr lang="fr-BE" sz="2400" dirty="0"/>
              <a:t>Oui : 1</a:t>
            </a:r>
          </a:p>
          <a:p>
            <a:pPr lvl="1"/>
            <a:r>
              <a:rPr lang="fr-BE" sz="2400" dirty="0"/>
              <a:t>Non : 3</a:t>
            </a:r>
          </a:p>
          <a:p>
            <a:pPr lvl="1"/>
            <a:r>
              <a:rPr lang="fr-BE" sz="2400" dirty="0"/>
              <a:t>Peu : 4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9072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AF56B-D2F9-CC2E-E567-16407F7F4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B87A385-A76E-E3BF-4DEB-E76E43840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E612C0-F6F2-0EB4-CD9B-D72DA032D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AB94C59-F334-F131-A346-3820C0862DEB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3FA3DE6-F0A9-7AAA-05AB-E6515389A5C0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4AAB3D-A0CE-CF59-44F6-6EF2782FF2E1}"/>
              </a:ext>
            </a:extLst>
          </p:cNvPr>
          <p:cNvSpPr txBox="1"/>
          <p:nvPr/>
        </p:nvSpPr>
        <p:spPr>
          <a:xfrm>
            <a:off x="844166" y="1506648"/>
            <a:ext cx="1092558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Quels outils ou ressources supplémentaires vous seraient utiles pour améliorer la prise en charge des bénéficiaires présentant des problèmes de santé mentale ? </a:t>
            </a:r>
          </a:p>
          <a:p>
            <a:endParaRPr lang="fr-BE" sz="24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BE" sz="2400" dirty="0"/>
              <a:t>1. Formations spécifiques</a:t>
            </a:r>
          </a:p>
          <a:p>
            <a:pPr marL="0" indent="0">
              <a:buNone/>
            </a:pPr>
            <a:r>
              <a:rPr lang="fr-BE" sz="2400" dirty="0"/>
              <a:t>2. Collaboration avec services spécialisés</a:t>
            </a:r>
          </a:p>
          <a:p>
            <a:pPr marL="0" indent="0">
              <a:buNone/>
            </a:pPr>
            <a:r>
              <a:rPr lang="fr-BE" sz="2400" dirty="0"/>
              <a:t>3. Supervision et soutien des équipes</a:t>
            </a:r>
          </a:p>
          <a:p>
            <a:pPr marL="0" indent="0">
              <a:buNone/>
            </a:pPr>
            <a:r>
              <a:rPr lang="fr-BE" sz="2400" dirty="0"/>
              <a:t>4. Outils d’information centralisée</a:t>
            </a:r>
          </a:p>
          <a:p>
            <a:pPr marL="0" indent="0">
              <a:buNone/>
            </a:pPr>
            <a:r>
              <a:rPr lang="fr-BE" sz="2400" dirty="0"/>
              <a:t>5. Renforcement des réseaux</a:t>
            </a:r>
          </a:p>
          <a:p>
            <a:pPr marL="0" indent="0">
              <a:buNone/>
            </a:pPr>
            <a:r>
              <a:rPr lang="fr-BE" sz="2400" dirty="0"/>
              <a:t>6. Documents pédagogiques</a:t>
            </a:r>
          </a:p>
          <a:p>
            <a:pPr marL="0" indent="0">
              <a:buNone/>
            </a:pPr>
            <a:r>
              <a:rPr lang="fr-BE" sz="2400" dirty="0"/>
              <a:t>7. Soutien direct des professionnels spécialisés</a:t>
            </a:r>
          </a:p>
          <a:p>
            <a:pPr marL="0" indent="0">
              <a:buNone/>
            </a:pPr>
            <a:r>
              <a:rPr lang="fr-BE" sz="2400" dirty="0"/>
              <a:t>8. Préparation et suivi des bénéficiaires</a:t>
            </a:r>
          </a:p>
          <a:p>
            <a:pPr marL="0" indent="0">
              <a:buNone/>
            </a:pPr>
            <a:r>
              <a:rPr lang="fr-BE" sz="2400" dirty="0"/>
              <a:t>9. Adaptation des pratiques de terrain</a:t>
            </a:r>
          </a:p>
          <a:p>
            <a:pPr marL="0" indent="0">
              <a:buNone/>
            </a:pPr>
            <a:r>
              <a:rPr lang="fr-BE" sz="2400" dirty="0"/>
              <a:t>10. Sensibilisation aux pathologies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2215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AEB64-38EF-9E43-287B-48E7A5995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166585C-C22E-5D65-CF4B-9CCF9F36E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45" b="59077"/>
          <a:stretch/>
        </p:blipFill>
        <p:spPr>
          <a:xfrm>
            <a:off x="9082716" y="4557831"/>
            <a:ext cx="3109284" cy="2300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79765B-2F80-F9A6-FDA4-8D0B376FD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26300" r="12944" b="26361"/>
          <a:stretch/>
        </p:blipFill>
        <p:spPr>
          <a:xfrm>
            <a:off x="164984" y="186654"/>
            <a:ext cx="2418826" cy="11170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1C4DAC-1EE1-E968-A670-D0BCE8000E1D}"/>
              </a:ext>
            </a:extLst>
          </p:cNvPr>
          <p:cNvSpPr txBox="1"/>
          <p:nvPr/>
        </p:nvSpPr>
        <p:spPr>
          <a:xfrm>
            <a:off x="2975573" y="368365"/>
            <a:ext cx="879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/>
            <a:r>
              <a:rPr lang="fr-BE" sz="4000" dirty="0">
                <a:solidFill>
                  <a:schemeClr val="accent5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Retour sur la consultation Google Forms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9F2ACF5-9B28-04B5-23CC-67E0478B9F7F}"/>
              </a:ext>
            </a:extLst>
          </p:cNvPr>
          <p:cNvSpPr/>
          <p:nvPr/>
        </p:nvSpPr>
        <p:spPr>
          <a:xfrm>
            <a:off x="3218576" y="1179737"/>
            <a:ext cx="8551179" cy="45719"/>
          </a:xfrm>
          <a:prstGeom prst="roundRect">
            <a:avLst/>
          </a:prstGeom>
          <a:solidFill>
            <a:srgbClr val="85CFCB"/>
          </a:solidFill>
          <a:ln>
            <a:solidFill>
              <a:srgbClr val="85CF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89FE59-A7AF-D4F5-E599-C4445F6CE4CC}"/>
              </a:ext>
            </a:extLst>
          </p:cNvPr>
          <p:cNvSpPr txBox="1"/>
          <p:nvPr/>
        </p:nvSpPr>
        <p:spPr>
          <a:xfrm>
            <a:off x="1318535" y="1623810"/>
            <a:ext cx="1075662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</a:rPr>
              <a:t>Bilan des réponses sur les projets locaux</a:t>
            </a:r>
          </a:p>
          <a:p>
            <a:endParaRPr lang="fr-BE" sz="12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Réponses Oui/projets :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Réponses Non : 19</a:t>
            </a:r>
          </a:p>
          <a:p>
            <a:endParaRPr lang="fr-BE" sz="2400" dirty="0"/>
          </a:p>
          <a:p>
            <a:pPr marL="0" indent="0">
              <a:buNone/>
            </a:pPr>
            <a:r>
              <a:rPr lang="fr-BE" sz="2400" b="1" dirty="0"/>
              <a:t>Freins majeurs :</a:t>
            </a:r>
          </a:p>
          <a:p>
            <a:pPr marL="0" indent="0">
              <a:buNone/>
            </a:pPr>
            <a:endParaRPr lang="fr-BE" sz="1200" b="1" dirty="0"/>
          </a:p>
          <a:p>
            <a:pPr marL="0" indent="0">
              <a:buNone/>
            </a:pPr>
            <a:r>
              <a:rPr lang="fr-BE" sz="2400" dirty="0"/>
              <a:t>1. Manque de temps</a:t>
            </a:r>
          </a:p>
          <a:p>
            <a:pPr marL="0" indent="0">
              <a:buNone/>
            </a:pPr>
            <a:r>
              <a:rPr lang="fr-BE" sz="2400" dirty="0"/>
              <a:t>2. Collaboration limitée avec services spécialisés</a:t>
            </a:r>
          </a:p>
          <a:p>
            <a:pPr marL="0" indent="0">
              <a:buNone/>
            </a:pPr>
            <a:r>
              <a:rPr lang="fr-BE" sz="2400" dirty="0"/>
              <a:t>3. Récente prise de fonction/manque d’expérience</a:t>
            </a:r>
          </a:p>
          <a:p>
            <a:pPr marL="0" indent="0">
              <a:buNone/>
            </a:pPr>
            <a:r>
              <a:rPr lang="fr-BE" sz="2400" dirty="0"/>
              <a:t>4. Absence de réflexion approfondie</a:t>
            </a:r>
          </a:p>
          <a:p>
            <a:pPr marL="0" indent="0">
              <a:buNone/>
            </a:pPr>
            <a:r>
              <a:rPr lang="fr-BE" sz="2400" dirty="0"/>
              <a:t>5. Manque de ressources/soutien interne</a:t>
            </a:r>
          </a:p>
          <a:p>
            <a:pPr marL="0" indent="0">
              <a:buNone/>
            </a:pPr>
            <a:r>
              <a:rPr lang="fr-BE" sz="2400" dirty="0"/>
              <a:t>6. Aucune initiative en cours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8476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C431B27AFF6448D545C38F4A88037" ma:contentTypeVersion="6" ma:contentTypeDescription="Crée un document." ma:contentTypeScope="" ma:versionID="8ca9e085f6f741c217efc834d9d57647">
  <xsd:schema xmlns:xsd="http://www.w3.org/2001/XMLSchema" xmlns:xs="http://www.w3.org/2001/XMLSchema" xmlns:p="http://schemas.microsoft.com/office/2006/metadata/properties" xmlns:ns2="a12200e6-0437-4cf7-8729-52098c4c0a4c" xmlns:ns3="2f976c82-49e9-4a5e-8fec-b424cfe53319" targetNamespace="http://schemas.microsoft.com/office/2006/metadata/properties" ma:root="true" ma:fieldsID="18865d6093fce0366069a40469e03d35" ns2:_="" ns3:_="">
    <xsd:import namespace="a12200e6-0437-4cf7-8729-52098c4c0a4c"/>
    <xsd:import namespace="2f976c82-49e9-4a5e-8fec-b424cfe533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200e6-0437-4cf7-8729-52098c4c0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76c82-49e9-4a5e-8fec-b424cfe5331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D7CD93-9D4D-4D15-9BE4-FC3128C8A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2200e6-0437-4cf7-8729-52098c4c0a4c"/>
    <ds:schemaRef ds:uri="2f976c82-49e9-4a5e-8fec-b424cfe53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B4FA77-316D-4727-A315-1577D7C71E64}">
  <ds:schemaRefs>
    <ds:schemaRef ds:uri="http://schemas.microsoft.com/office/2006/documentManagement/types"/>
    <ds:schemaRef ds:uri="a12200e6-0437-4cf7-8729-52098c4c0a4c"/>
    <ds:schemaRef ds:uri="http://schemas.microsoft.com/office/infopath/2007/PartnerControls"/>
    <ds:schemaRef ds:uri="http://purl.org/dc/terms/"/>
    <ds:schemaRef ds:uri="http://purl.org/dc/elements/1.1/"/>
    <ds:schemaRef ds:uri="2f976c82-49e9-4a5e-8fec-b424cfe53319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640A00-5323-484B-A572-26641B017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1308</TotalTime>
  <Words>2654</Words>
  <Application>Microsoft Office PowerPoint</Application>
  <PresentationFormat>Grand écran</PresentationFormat>
  <Paragraphs>379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7" baseType="lpstr">
      <vt:lpstr>Aptos</vt:lpstr>
      <vt:lpstr>Arial</vt:lpstr>
      <vt:lpstr>Avenir Next LT Pro</vt:lpstr>
      <vt:lpstr>Calibri</vt:lpstr>
      <vt:lpstr>Calibri Light</vt:lpstr>
      <vt:lpstr>Courier New</vt:lpstr>
      <vt:lpstr>Effra</vt:lpstr>
      <vt:lpstr>Symbol</vt:lpstr>
      <vt:lpstr>Times New Roman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NVSM-UNMS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Grandmont, Sandra</dc:creator>
  <cp:lastModifiedBy>Admin</cp:lastModifiedBy>
  <cp:revision>162</cp:revision>
  <dcterms:created xsi:type="dcterms:W3CDTF">2022-11-29T12:06:38Z</dcterms:created>
  <dcterms:modified xsi:type="dcterms:W3CDTF">2025-01-19T14:55:33Z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0x010100067C431B27AFF6448D545C38F4A88037</vt:lpwstr>
  </property>
</Properties>
</file>